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8" r:id="rId3"/>
    <p:sldId id="261" r:id="rId4"/>
    <p:sldId id="262" r:id="rId5"/>
    <p:sldId id="259" r:id="rId6"/>
    <p:sldId id="274" r:id="rId7"/>
    <p:sldId id="266" r:id="rId8"/>
    <p:sldId id="270" r:id="rId9"/>
    <p:sldId id="279" r:id="rId10"/>
    <p:sldId id="275" r:id="rId11"/>
    <p:sldId id="280"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12"/>
    <a:srgbClr val="2D323A"/>
    <a:srgbClr val="FFC871"/>
    <a:srgbClr val="B44257"/>
    <a:srgbClr val="6BDEFF"/>
    <a:srgbClr val="FE6E60"/>
    <a:srgbClr val="0F7680"/>
    <a:srgbClr val="B8627D"/>
    <a:srgbClr val="FFE6DE"/>
    <a:srgbClr val="958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6" autoAdjust="0"/>
    <p:restoredTop sz="92056"/>
  </p:normalViewPr>
  <p:slideViewPr>
    <p:cSldViewPr snapToGrid="0">
      <p:cViewPr varScale="1">
        <p:scale>
          <a:sx n="90" d="100"/>
          <a:sy n="90" d="100"/>
        </p:scale>
        <p:origin x="208"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227E-EA06-0043-8465-699F606F631C}"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95EF30-EFC9-CD4F-B022-CD81377F09D9}" type="slidenum">
              <a:rPr lang="en-US" smtClean="0"/>
              <a:t>‹#›</a:t>
            </a:fld>
            <a:endParaRPr lang="en-US"/>
          </a:p>
        </p:txBody>
      </p:sp>
    </p:spTree>
    <p:extLst>
      <p:ext uri="{BB962C8B-B14F-4D97-AF65-F5344CB8AC3E}">
        <p14:creationId xmlns:p14="http://schemas.microsoft.com/office/powerpoint/2010/main" val="1860219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2</a:t>
            </a:fld>
            <a:endParaRPr lang="en-US"/>
          </a:p>
        </p:txBody>
      </p:sp>
    </p:spTree>
    <p:extLst>
      <p:ext uri="{BB962C8B-B14F-4D97-AF65-F5344CB8AC3E}">
        <p14:creationId xmlns:p14="http://schemas.microsoft.com/office/powerpoint/2010/main" val="192642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4</a:t>
            </a:fld>
            <a:endParaRPr lang="en-US"/>
          </a:p>
        </p:txBody>
      </p:sp>
    </p:spTree>
    <p:extLst>
      <p:ext uri="{BB962C8B-B14F-4D97-AF65-F5344CB8AC3E}">
        <p14:creationId xmlns:p14="http://schemas.microsoft.com/office/powerpoint/2010/main" val="197360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6</a:t>
            </a:fld>
            <a:endParaRPr lang="en-US"/>
          </a:p>
        </p:txBody>
      </p:sp>
    </p:spTree>
    <p:extLst>
      <p:ext uri="{BB962C8B-B14F-4D97-AF65-F5344CB8AC3E}">
        <p14:creationId xmlns:p14="http://schemas.microsoft.com/office/powerpoint/2010/main" val="2138843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7</a:t>
            </a:fld>
            <a:endParaRPr lang="en-US"/>
          </a:p>
        </p:txBody>
      </p:sp>
    </p:spTree>
    <p:extLst>
      <p:ext uri="{BB962C8B-B14F-4D97-AF65-F5344CB8AC3E}">
        <p14:creationId xmlns:p14="http://schemas.microsoft.com/office/powerpoint/2010/main" val="132766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10</a:t>
            </a:fld>
            <a:endParaRPr lang="en-US"/>
          </a:p>
        </p:txBody>
      </p:sp>
    </p:spTree>
    <p:extLst>
      <p:ext uri="{BB962C8B-B14F-4D97-AF65-F5344CB8AC3E}">
        <p14:creationId xmlns:p14="http://schemas.microsoft.com/office/powerpoint/2010/main" val="147615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11</a:t>
            </a:fld>
            <a:endParaRPr lang="en-US"/>
          </a:p>
        </p:txBody>
      </p:sp>
    </p:spTree>
    <p:extLst>
      <p:ext uri="{BB962C8B-B14F-4D97-AF65-F5344CB8AC3E}">
        <p14:creationId xmlns:p14="http://schemas.microsoft.com/office/powerpoint/2010/main" val="373501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95EF30-EFC9-CD4F-B022-CD81377F09D9}" type="slidenum">
              <a:rPr lang="en-US" smtClean="0"/>
              <a:t>12</a:t>
            </a:fld>
            <a:endParaRPr lang="en-US"/>
          </a:p>
        </p:txBody>
      </p:sp>
    </p:spTree>
    <p:extLst>
      <p:ext uri="{BB962C8B-B14F-4D97-AF65-F5344CB8AC3E}">
        <p14:creationId xmlns:p14="http://schemas.microsoft.com/office/powerpoint/2010/main" val="1256736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2640D-385F-48AB-9059-B5FC5F8D1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8FA7D1BC-6455-4760-8276-5E381C369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70E6B696-0B43-42F3-88F0-53085A91528B}"/>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EA667AAA-4933-4329-9B6C-7B35D9DC1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881F9DC4-D3CA-4C51-889A-4A9D75FE679A}"/>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52633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19315-B0D7-4E2C-BF75-6143451ABA8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A5B2C766-65ED-4472-B253-610F92357F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07EF920E-13BB-4DAA-9645-38875293C140}"/>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2B5AB8FE-F1E5-416C-9E6C-7FDD07B514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37E4B02-4E5B-41D4-BD5C-2FAFFA474C05}"/>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295179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C805B07-F162-4C97-BFA0-1A281188A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6497AA04-0454-4FEB-A21E-C2EB2DF4AE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38FAE616-69EC-418B-815D-A4D77F0FACDF}"/>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2E767FAC-EF9E-4D8B-8233-16FEF26826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EDF612D1-CA8B-4A9B-B732-127BF6442C74}"/>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4263771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4AA81E-9E2D-404A-8E8C-8C1DCD16E5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187CDA55-3369-44BE-BB70-9F33A016AE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70641992-B1BF-42AE-B0F2-71765D3B69B9}"/>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9517DF77-123A-43D4-B7C7-850729B08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F22A2907-F879-42C8-8584-6636666DD4CD}"/>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3566290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3DFCD4-9639-4520-BF36-6F229B71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B1237D9E-B21D-4FC0-9339-1509F9630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74B17F3-93B0-4493-9180-57E3F29CC4F5}"/>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41BA18B3-01F4-4F46-9241-4E91EF320B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5B30F03B-C3F0-4A05-AFEB-43AB23767201}"/>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81282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20D44E-492B-48C7-976C-34728A64BC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B885A783-212B-4FBE-A4BB-21BBAD5B8C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DC48CD0F-8DB0-4A08-8B20-0A6F7B65D6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CA4770BB-2378-40A6-9056-CC174A78C72B}"/>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6" name="Footer Placeholder 5">
            <a:extLst>
              <a:ext uri="{FF2B5EF4-FFF2-40B4-BE49-F238E27FC236}">
                <a16:creationId xmlns:a16="http://schemas.microsoft.com/office/drawing/2014/main" xmlns="" id="{E3293F49-300B-49CB-8054-86897D5F37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D9A34E81-4E14-4A8A-8663-846337DD7D26}"/>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1180036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34DC48-253C-4DE3-AA29-5D41A0A0A83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AC7FA85D-80C6-468E-B1EB-4041487ED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ED663EA-62FB-4051-974B-DE7EC6E5AB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EE5C07D5-43DE-4A31-8E98-6DC70E0B3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2E0B5F35-D1E6-4258-8A91-1646B28C39D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399EFBDF-30AE-4604-A3CD-65A995B57462}"/>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8" name="Footer Placeholder 7">
            <a:extLst>
              <a:ext uri="{FF2B5EF4-FFF2-40B4-BE49-F238E27FC236}">
                <a16:creationId xmlns:a16="http://schemas.microsoft.com/office/drawing/2014/main" xmlns="" id="{BF708EB2-9FD1-4E8C-BEE3-2ACF67F54A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1DD31A63-4680-484B-BE1B-19347AF65A97}"/>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360675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1CEBD9-542B-4702-938E-9C4D73E25DA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623D36A5-6AE3-47AE-85EA-27BDA74E59D3}"/>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4" name="Footer Placeholder 3">
            <a:extLst>
              <a:ext uri="{FF2B5EF4-FFF2-40B4-BE49-F238E27FC236}">
                <a16:creationId xmlns:a16="http://schemas.microsoft.com/office/drawing/2014/main" xmlns="" id="{F8F96FF0-7022-4900-8F80-2E6CBFFA0E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235C3201-8B8E-4203-AFDB-F1E69DB79B9F}"/>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193029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810B03E-10E3-4F01-AB41-12C2406B90F8}"/>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3" name="Footer Placeholder 2">
            <a:extLst>
              <a:ext uri="{FF2B5EF4-FFF2-40B4-BE49-F238E27FC236}">
                <a16:creationId xmlns:a16="http://schemas.microsoft.com/office/drawing/2014/main" xmlns="" id="{A58D26CD-5E6D-4630-B4E1-6498E75832F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090342C8-EAFE-4D24-AB95-E1A8667DE686}"/>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153351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0D8F99-B779-4B26-B54A-1364DE9AE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166861A2-9F55-43C0-AEC1-C3F78EAB4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F8DC747E-D926-4762-85FA-82E8EA38C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F22E5CE-A987-4E7B-87A9-08C2FC2D8F2A}"/>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6" name="Footer Placeholder 5">
            <a:extLst>
              <a:ext uri="{FF2B5EF4-FFF2-40B4-BE49-F238E27FC236}">
                <a16:creationId xmlns:a16="http://schemas.microsoft.com/office/drawing/2014/main" xmlns="" id="{5D685604-8580-42CC-AA39-E2BB3CA973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7DE5B1A3-159E-46A3-A5AB-5AD36F71768A}"/>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392170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63C65-5D3D-4729-A8B7-1DB9A3D30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138021FC-B6A0-4F27-B53C-93B3F57DAD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5E57DEFF-6A80-48B8-8577-42191316D8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0D04036-CF5D-44BF-B1E1-4D47A7D8FD59}"/>
              </a:ext>
            </a:extLst>
          </p:cNvPr>
          <p:cNvSpPr>
            <a:spLocks noGrp="1"/>
          </p:cNvSpPr>
          <p:nvPr>
            <p:ph type="dt" sz="half" idx="10"/>
          </p:nvPr>
        </p:nvSpPr>
        <p:spPr/>
        <p:txBody>
          <a:bodyPr/>
          <a:lstStyle/>
          <a:p>
            <a:fld id="{5D30AA13-D6AF-49DD-8188-017BF9B7E459}" type="datetimeFigureOut">
              <a:rPr lang="en-GB" smtClean="0"/>
              <a:t>26/06/2020</a:t>
            </a:fld>
            <a:endParaRPr lang="en-GB"/>
          </a:p>
        </p:txBody>
      </p:sp>
      <p:sp>
        <p:nvSpPr>
          <p:cNvPr id="6" name="Footer Placeholder 5">
            <a:extLst>
              <a:ext uri="{FF2B5EF4-FFF2-40B4-BE49-F238E27FC236}">
                <a16:creationId xmlns:a16="http://schemas.microsoft.com/office/drawing/2014/main" xmlns="" id="{CA5EE7F9-0580-443D-903C-6205944717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1CBA6BBF-A3CE-4C83-81A0-EA8E711A0F5E}"/>
              </a:ext>
            </a:extLst>
          </p:cNvPr>
          <p:cNvSpPr>
            <a:spLocks noGrp="1"/>
          </p:cNvSpPr>
          <p:nvPr>
            <p:ph type="sldNum" sz="quarter" idx="12"/>
          </p:nvPr>
        </p:nvSpPr>
        <p:spPr/>
        <p:txBody>
          <a:bodyPr/>
          <a:lstStyle/>
          <a:p>
            <a:fld id="{BDCAD322-7D89-412F-ACBB-9A1FE7778ABE}" type="slidenum">
              <a:rPr lang="en-GB" smtClean="0"/>
              <a:t>‹#›</a:t>
            </a:fld>
            <a:endParaRPr lang="en-GB"/>
          </a:p>
        </p:txBody>
      </p:sp>
    </p:spTree>
    <p:extLst>
      <p:ext uri="{BB962C8B-B14F-4D97-AF65-F5344CB8AC3E}">
        <p14:creationId xmlns:p14="http://schemas.microsoft.com/office/powerpoint/2010/main" val="31339466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FA3FA22-FBDA-4E35-96E9-BA6C0B5F62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C3AC153F-FAE0-4601-B1DD-F179EECAB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74D3CF8E-CBEB-4500-9ED5-369F9EA5F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0AA13-D6AF-49DD-8188-017BF9B7E459}" type="datetimeFigureOut">
              <a:rPr lang="en-GB" smtClean="0"/>
              <a:t>26/06/2020</a:t>
            </a:fld>
            <a:endParaRPr lang="en-GB"/>
          </a:p>
        </p:txBody>
      </p:sp>
      <p:sp>
        <p:nvSpPr>
          <p:cNvPr id="5" name="Footer Placeholder 4">
            <a:extLst>
              <a:ext uri="{FF2B5EF4-FFF2-40B4-BE49-F238E27FC236}">
                <a16:creationId xmlns:a16="http://schemas.microsoft.com/office/drawing/2014/main" xmlns="" id="{72BE2012-81D3-4BA4-B778-FC2B6225EC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4421FA97-23B6-408F-AE13-AE33576618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AD322-7D89-412F-ACBB-9A1FE7778ABE}" type="slidenum">
              <a:rPr lang="en-GB" smtClean="0"/>
              <a:t>‹#›</a:t>
            </a:fld>
            <a:endParaRPr lang="en-GB"/>
          </a:p>
        </p:txBody>
      </p:sp>
    </p:spTree>
    <p:extLst>
      <p:ext uri="{BB962C8B-B14F-4D97-AF65-F5344CB8AC3E}">
        <p14:creationId xmlns:p14="http://schemas.microsoft.com/office/powerpoint/2010/main" val="225663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7037E6A-F709-4037-BFC4-C3A95BB72B1C}"/>
              </a:ext>
            </a:extLst>
          </p:cNvPr>
          <p:cNvPicPr>
            <a:picLocks noChangeAspect="1"/>
          </p:cNvPicPr>
          <p:nvPr/>
        </p:nvPicPr>
        <p:blipFill>
          <a:blip r:embed="rId2">
            <a:alphaModFix amt="6000"/>
          </a:blip>
          <a:stretch>
            <a:fillRect/>
          </a:stretch>
        </p:blipFill>
        <p:spPr>
          <a:xfrm>
            <a:off x="-34568" y="-593207"/>
            <a:ext cx="12226568" cy="6850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xmlns="" id="{0C7BF29A-23DA-451E-8436-3C14F03EA4C7}"/>
              </a:ext>
            </a:extLst>
          </p:cNvPr>
          <p:cNvSpPr>
            <a:spLocks noGrp="1"/>
          </p:cNvSpPr>
          <p:nvPr>
            <p:ph type="ctrTitle"/>
          </p:nvPr>
        </p:nvSpPr>
        <p:spPr>
          <a:xfrm>
            <a:off x="403034" y="848452"/>
            <a:ext cx="9144000" cy="4942748"/>
          </a:xfrm>
        </p:spPr>
        <p:txBody>
          <a:bodyPr>
            <a:normAutofit fontScale="90000"/>
          </a:bodyPr>
          <a:lstStyle/>
          <a:p>
            <a:pPr algn="l"/>
            <a:r>
              <a:rPr lang="en-GB" b="1" dirty="0">
                <a:solidFill>
                  <a:schemeClr val="bg1"/>
                </a:solidFill>
                <a:latin typeface="Arial" panose="020B0604020202020204" pitchFamily="34" charset="0"/>
                <a:cs typeface="Arial" panose="020B0604020202020204" pitchFamily="34" charset="0"/>
              </a:rPr>
              <a:t/>
            </a:r>
            <a:br>
              <a:rPr lang="en-GB" b="1" dirty="0">
                <a:solidFill>
                  <a:schemeClr val="bg1"/>
                </a:solidFill>
                <a:latin typeface="Arial" panose="020B0604020202020204" pitchFamily="34" charset="0"/>
                <a:cs typeface="Arial" panose="020B0604020202020204" pitchFamily="34" charset="0"/>
              </a:rPr>
            </a:br>
            <a:r>
              <a:rPr lang="en-GB" b="1" dirty="0">
                <a:solidFill>
                  <a:schemeClr val="bg1"/>
                </a:solidFill>
                <a:latin typeface="Arial" panose="020B0604020202020204" pitchFamily="34" charset="0"/>
                <a:cs typeface="Arial" panose="020B0604020202020204" pitchFamily="34" charset="0"/>
              </a:rPr>
              <a:t/>
            </a:r>
            <a:br>
              <a:rPr lang="en-GB" b="1" dirty="0">
                <a:solidFill>
                  <a:schemeClr val="bg1"/>
                </a:solidFill>
                <a:latin typeface="Arial" panose="020B0604020202020204" pitchFamily="34" charset="0"/>
                <a:cs typeface="Arial" panose="020B0604020202020204" pitchFamily="34" charset="0"/>
              </a:rPr>
            </a:br>
            <a:r>
              <a:rPr lang="en-GB" b="1" dirty="0">
                <a:latin typeface="Arial" panose="020B0604020202020204" pitchFamily="34" charset="0"/>
                <a:cs typeface="Arial" panose="020B0604020202020204" pitchFamily="34" charset="0"/>
              </a:rPr>
              <a:t>KURD-AKAD UK</a:t>
            </a:r>
            <a:r>
              <a:rPr lang="en-GB" b="1" dirty="0">
                <a:solidFill>
                  <a:schemeClr val="bg1"/>
                </a:solidFill>
                <a:latin typeface="Arial" panose="020B0604020202020204" pitchFamily="34" charset="0"/>
                <a:cs typeface="Arial" panose="020B0604020202020204" pitchFamily="34" charset="0"/>
              </a:rPr>
              <a:t/>
            </a:r>
            <a:br>
              <a:rPr lang="en-GB" b="1" dirty="0">
                <a:solidFill>
                  <a:schemeClr val="bg1"/>
                </a:solidFill>
                <a:latin typeface="Arial" panose="020B0604020202020204" pitchFamily="34" charset="0"/>
                <a:cs typeface="Arial" panose="020B0604020202020204" pitchFamily="34" charset="0"/>
              </a:rPr>
            </a:br>
            <a:r>
              <a:rPr lang="en-GB" b="1" dirty="0">
                <a:solidFill>
                  <a:schemeClr val="bg1"/>
                </a:solidFill>
                <a:latin typeface="Arial" panose="020B0604020202020204" pitchFamily="34" charset="0"/>
                <a:cs typeface="Arial" panose="020B0604020202020204" pitchFamily="34" charset="0"/>
              </a:rPr>
              <a:t/>
            </a:r>
            <a:br>
              <a:rPr lang="en-GB" b="1" dirty="0">
                <a:solidFill>
                  <a:schemeClr val="bg1"/>
                </a:solidFill>
                <a:latin typeface="Arial" panose="020B0604020202020204" pitchFamily="34" charset="0"/>
                <a:cs typeface="Arial" panose="020B0604020202020204" pitchFamily="34" charset="0"/>
              </a:rPr>
            </a:br>
            <a:r>
              <a:rPr lang="en-GB" b="1" dirty="0">
                <a:solidFill>
                  <a:schemeClr val="bg1"/>
                </a:solidFill>
                <a:latin typeface="Arial" panose="020B0604020202020204" pitchFamily="34" charset="0"/>
                <a:cs typeface="Arial" panose="020B0604020202020204" pitchFamily="34" charset="0"/>
              </a:rPr>
              <a:t/>
            </a:r>
            <a:br>
              <a:rPr lang="en-GB" b="1" dirty="0">
                <a:solidFill>
                  <a:schemeClr val="bg1"/>
                </a:solidFill>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The use of Kurdish language in Kurdistan and the Diaspora</a:t>
            </a:r>
          </a:p>
        </p:txBody>
      </p:sp>
      <p:sp>
        <p:nvSpPr>
          <p:cNvPr id="5" name="Rectangle 4">
            <a:extLst>
              <a:ext uri="{FF2B5EF4-FFF2-40B4-BE49-F238E27FC236}">
                <a16:creationId xmlns:a16="http://schemas.microsoft.com/office/drawing/2014/main" xmlns="" id="{69B46AC0-3FB3-43CB-9A06-4A09DF6ADEEF}"/>
              </a:ext>
            </a:extLst>
          </p:cNvPr>
          <p:cNvSpPr/>
          <p:nvPr/>
        </p:nvSpPr>
        <p:spPr>
          <a:xfrm>
            <a:off x="533400" y="2914969"/>
            <a:ext cx="3371850" cy="45719"/>
          </a:xfrm>
          <a:prstGeom prst="rect">
            <a:avLst/>
          </a:prstGeom>
          <a:solidFill>
            <a:srgbClr val="2D323A"/>
          </a:solidFill>
          <a:ln>
            <a:solidFill>
              <a:srgbClr val="2D323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 name="Rectangle 3">
            <a:extLst>
              <a:ext uri="{FF2B5EF4-FFF2-40B4-BE49-F238E27FC236}">
                <a16:creationId xmlns:a16="http://schemas.microsoft.com/office/drawing/2014/main" xmlns="" id="{7FB44439-9024-48DB-BD97-5D14B39ECFD7}"/>
              </a:ext>
            </a:extLst>
          </p:cNvPr>
          <p:cNvSpPr/>
          <p:nvPr/>
        </p:nvSpPr>
        <p:spPr>
          <a:xfrm>
            <a:off x="0" y="5791200"/>
            <a:ext cx="12192000" cy="1066800"/>
          </a:xfrm>
          <a:prstGeom prst="rect">
            <a:avLst/>
          </a:prstGeom>
          <a:solidFill>
            <a:srgbClr val="2D32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392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xmlns="" id="{043EB08B-7363-254C-B952-81AAFEC32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0"/>
            <a:ext cx="11849100" cy="6858000"/>
          </a:xfrm>
          <a:prstGeom prst="rect">
            <a:avLst/>
          </a:prstGeom>
        </p:spPr>
      </p:pic>
    </p:spTree>
    <p:extLst>
      <p:ext uri="{BB962C8B-B14F-4D97-AF65-F5344CB8AC3E}">
        <p14:creationId xmlns:p14="http://schemas.microsoft.com/office/powerpoint/2010/main" val="21004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xmlns="" id="{A6E326AD-F637-4849-993E-BF759DDD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0"/>
            <a:ext cx="11221329" cy="6858000"/>
          </a:xfrm>
          <a:prstGeom prst="rect">
            <a:avLst/>
          </a:prstGeom>
        </p:spPr>
      </p:pic>
    </p:spTree>
    <p:extLst>
      <p:ext uri="{BB962C8B-B14F-4D97-AF65-F5344CB8AC3E}">
        <p14:creationId xmlns:p14="http://schemas.microsoft.com/office/powerpoint/2010/main" val="3901569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22FE21F-FAE7-4A15-A100-31A1498BEE9E}"/>
              </a:ext>
            </a:extLst>
          </p:cNvPr>
          <p:cNvSpPr txBox="1"/>
          <p:nvPr/>
        </p:nvSpPr>
        <p:spPr>
          <a:xfrm>
            <a:off x="337458" y="148471"/>
            <a:ext cx="10890738" cy="830997"/>
          </a:xfrm>
          <a:prstGeom prst="rect">
            <a:avLst/>
          </a:prstGeom>
          <a:noFill/>
        </p:spPr>
        <p:txBody>
          <a:bodyPr wrap="square" rtlCol="0">
            <a:spAutoFit/>
          </a:bodyPr>
          <a:lstStyle/>
          <a:p>
            <a:r>
              <a:rPr lang="en-GB" sz="4800" b="1" dirty="0">
                <a:solidFill>
                  <a:srgbClr val="2D323A"/>
                </a:solidFill>
                <a:latin typeface="Arial" panose="020B0604020202020204" pitchFamily="34" charset="0"/>
                <a:cs typeface="Arial" panose="020B0604020202020204" pitchFamily="34" charset="0"/>
              </a:rPr>
              <a:t>Selected references</a:t>
            </a:r>
          </a:p>
        </p:txBody>
      </p:sp>
      <p:sp>
        <p:nvSpPr>
          <p:cNvPr id="4" name="TextBox 3">
            <a:extLst>
              <a:ext uri="{FF2B5EF4-FFF2-40B4-BE49-F238E27FC236}">
                <a16:creationId xmlns:a16="http://schemas.microsoft.com/office/drawing/2014/main" xmlns="" id="{06F58955-29DC-496E-8755-91A9D939446E}"/>
              </a:ext>
            </a:extLst>
          </p:cNvPr>
          <p:cNvSpPr txBox="1"/>
          <p:nvPr/>
        </p:nvSpPr>
        <p:spPr>
          <a:xfrm>
            <a:off x="337458" y="1071801"/>
            <a:ext cx="11517084" cy="332398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Haig, G., &amp; </a:t>
            </a:r>
            <a:r>
              <a:rPr lang="en-US" sz="1600" dirty="0" err="1">
                <a:latin typeface="Arial" panose="020B0604020202020204" pitchFamily="34" charset="0"/>
                <a:cs typeface="Arial" panose="020B0604020202020204" pitchFamily="34" charset="0"/>
              </a:rPr>
              <a:t>Öpengin</a:t>
            </a:r>
            <a:r>
              <a:rPr lang="en-US" sz="1600" dirty="0">
                <a:latin typeface="Arial" panose="020B0604020202020204" pitchFamily="34" charset="0"/>
                <a:cs typeface="Arial" panose="020B0604020202020204" pitchFamily="34" charset="0"/>
              </a:rPr>
              <a:t>, E. (2014). Introduction to Special Issue: Kurdish: A critical research overview. </a:t>
            </a:r>
            <a:r>
              <a:rPr lang="en-US" sz="1600" i="1" dirty="0">
                <a:latin typeface="Arial" panose="020B0604020202020204" pitchFamily="34" charset="0"/>
                <a:cs typeface="Arial" panose="020B0604020202020204" pitchFamily="34" charset="0"/>
              </a:rPr>
              <a:t>Kurdish Studies</a:t>
            </a:r>
            <a:r>
              <a:rPr lang="en-US" sz="1600" dirty="0">
                <a:latin typeface="Arial" panose="020B0604020202020204" pitchFamily="34" charset="0"/>
                <a:cs typeface="Arial" panose="020B0604020202020204" pitchFamily="34" charset="0"/>
              </a:rPr>
              <a:t> 2(2), 99–122.</a:t>
            </a:r>
          </a:p>
          <a:p>
            <a:pPr lvl="0"/>
            <a:r>
              <a:rPr lang="en-US" sz="1600" dirty="0" err="1">
                <a:latin typeface="Arial" panose="020B0604020202020204" pitchFamily="34" charset="0"/>
                <a:cs typeface="Arial" panose="020B0604020202020204" pitchFamily="34" charset="0"/>
              </a:rPr>
              <a:t>Hassanpour</a:t>
            </a:r>
            <a:r>
              <a:rPr lang="en-US" sz="1600" dirty="0">
                <a:latin typeface="Arial" panose="020B0604020202020204" pitchFamily="34" charset="0"/>
                <a:cs typeface="Arial" panose="020B0604020202020204" pitchFamily="34" charset="0"/>
              </a:rPr>
              <a:t>, A. (1992). </a:t>
            </a:r>
            <a:r>
              <a:rPr lang="en-US" sz="1600" i="1" dirty="0">
                <a:latin typeface="Arial" panose="020B0604020202020204" pitchFamily="34" charset="0"/>
                <a:cs typeface="Arial" panose="020B0604020202020204" pitchFamily="34" charset="0"/>
              </a:rPr>
              <a:t>Nationalism and language in Kurdistan, 1918-1985</a:t>
            </a:r>
            <a:r>
              <a:rPr lang="en-US" sz="1600" dirty="0">
                <a:latin typeface="Arial" panose="020B0604020202020204" pitchFamily="34" charset="0"/>
                <a:cs typeface="Arial" panose="020B0604020202020204" pitchFamily="34" charset="0"/>
              </a:rPr>
              <a:t>. San Francisco: </a:t>
            </a:r>
            <a:r>
              <a:rPr lang="en-US" sz="1600" dirty="0" err="1">
                <a:latin typeface="Arial" panose="020B0604020202020204" pitchFamily="34" charset="0"/>
                <a:cs typeface="Arial" panose="020B0604020202020204" pitchFamily="34" charset="0"/>
              </a:rPr>
              <a:t>Mellen</a:t>
            </a:r>
            <a:r>
              <a:rPr lang="en-US" sz="1600" dirty="0">
                <a:latin typeface="Arial" panose="020B0604020202020204" pitchFamily="34" charset="0"/>
                <a:cs typeface="Arial" panose="020B0604020202020204" pitchFamily="34" charset="0"/>
              </a:rPr>
              <a:t> Research University Press.</a:t>
            </a:r>
          </a:p>
          <a:p>
            <a:r>
              <a:rPr lang="en-US" sz="1600" dirty="0" err="1">
                <a:latin typeface="Arial" panose="020B0604020202020204" pitchFamily="34" charset="0"/>
                <a:cs typeface="Arial" panose="020B0604020202020204" pitchFamily="34" charset="0"/>
              </a:rPr>
              <a:t>Hassanpour</a:t>
            </a:r>
            <a:r>
              <a:rPr lang="en-US" sz="1600" dirty="0">
                <a:latin typeface="Arial" panose="020B0604020202020204" pitchFamily="34" charset="0"/>
                <a:cs typeface="Arial" panose="020B0604020202020204" pitchFamily="34" charset="0"/>
              </a:rPr>
              <a:t>, A. (1998). The Identity of </a:t>
            </a:r>
            <a:r>
              <a:rPr lang="en-US" sz="1600" dirty="0" err="1">
                <a:latin typeface="Arial" panose="020B0604020202020204" pitchFamily="34" charset="0"/>
                <a:cs typeface="Arial" panose="020B0604020202020204" pitchFamily="34" charset="0"/>
              </a:rPr>
              <a:t>Hewrami</a:t>
            </a:r>
            <a:r>
              <a:rPr lang="en-US" sz="1600" dirty="0">
                <a:latin typeface="Arial" panose="020B0604020202020204" pitchFamily="34" charset="0"/>
                <a:cs typeface="Arial" panose="020B0604020202020204" pitchFamily="34" charset="0"/>
              </a:rPr>
              <a:t> Speakers: Reflections on the Theory </a:t>
            </a:r>
          </a:p>
          <a:p>
            <a:r>
              <a:rPr lang="en-US" sz="1600" dirty="0">
                <a:latin typeface="Arial" panose="020B0604020202020204" pitchFamily="34" charset="0"/>
                <a:cs typeface="Arial" panose="020B0604020202020204" pitchFamily="34" charset="0"/>
              </a:rPr>
              <a:t>and Ideology of Comparative Philology. In A. </a:t>
            </a:r>
            <a:r>
              <a:rPr lang="en-US" sz="1600" dirty="0" err="1">
                <a:latin typeface="Arial" panose="020B0604020202020204" pitchFamily="34" charset="0"/>
                <a:cs typeface="Arial" panose="020B0604020202020204" pitchFamily="34" charset="0"/>
              </a:rPr>
              <a:t>Soltani</a:t>
            </a:r>
            <a:r>
              <a:rPr lang="en-US" sz="1600" dirty="0">
                <a:latin typeface="Arial" panose="020B0604020202020204" pitchFamily="34" charset="0"/>
                <a:cs typeface="Arial" panose="020B0604020202020204" pitchFamily="34" charset="0"/>
              </a:rPr>
              <a:t> (ed.). </a:t>
            </a:r>
            <a:r>
              <a:rPr lang="en-US" sz="1600" i="1" dirty="0">
                <a:latin typeface="Arial" panose="020B0604020202020204" pitchFamily="34" charset="0"/>
                <a:cs typeface="Arial" panose="020B0604020202020204" pitchFamily="34" charset="0"/>
              </a:rPr>
              <a:t>Anthology of </a:t>
            </a:r>
            <a:r>
              <a:rPr lang="en-US" sz="1600" i="1" dirty="0" err="1">
                <a:latin typeface="Arial" panose="020B0604020202020204" pitchFamily="34" charset="0"/>
                <a:cs typeface="Arial" panose="020B0604020202020204" pitchFamily="34" charset="0"/>
              </a:rPr>
              <a:t>Gurani</a:t>
            </a:r>
            <a:r>
              <a:rPr lang="en-US" sz="1600" i="1"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Kurdish Poetry </a:t>
            </a:r>
            <a:r>
              <a:rPr lang="en-US" sz="1600" dirty="0">
                <a:latin typeface="Arial" panose="020B0604020202020204" pitchFamily="34" charset="0"/>
                <a:cs typeface="Arial" panose="020B0604020202020204" pitchFamily="34" charset="0"/>
              </a:rPr>
              <a:t>(35–49). London: Soane Trust for Kurdistan.</a:t>
            </a:r>
          </a:p>
          <a:p>
            <a:pPr lvl="0"/>
            <a:r>
              <a:rPr lang="en-US" sz="1600" dirty="0" err="1">
                <a:latin typeface="Arial" panose="020B0604020202020204" pitchFamily="34" charset="0"/>
                <a:cs typeface="Arial" panose="020B0604020202020204" pitchFamily="34" charset="0"/>
              </a:rPr>
              <a:t>Hassanpour</a:t>
            </a:r>
            <a:r>
              <a:rPr lang="en-US" sz="1600" dirty="0">
                <a:latin typeface="Arial" panose="020B0604020202020204" pitchFamily="34" charset="0"/>
                <a:cs typeface="Arial" panose="020B0604020202020204" pitchFamily="34" charset="0"/>
              </a:rPr>
              <a:t>, A. (2012). The indivisibility of the nation and its linguistic divisions. </a:t>
            </a:r>
            <a:r>
              <a:rPr lang="en-US" sz="1600" i="1" dirty="0">
                <a:latin typeface="Arial" panose="020B0604020202020204" pitchFamily="34" charset="0"/>
                <a:cs typeface="Arial" panose="020B0604020202020204" pitchFamily="34" charset="0"/>
              </a:rPr>
              <a:t>International Journal of the Sociology of Language</a:t>
            </a:r>
            <a:r>
              <a:rPr lang="en-US" sz="1600" dirty="0">
                <a:latin typeface="Arial" panose="020B0604020202020204" pitchFamily="34" charset="0"/>
                <a:cs typeface="Arial" panose="020B0604020202020204" pitchFamily="34" charset="0"/>
              </a:rPr>
              <a:t>, 217, 49–73. </a:t>
            </a:r>
          </a:p>
          <a:p>
            <a:pPr lvl="0"/>
            <a:r>
              <a:rPr lang="en-US" sz="1600" dirty="0" err="1">
                <a:latin typeface="Arial" panose="020B0604020202020204" pitchFamily="34" charset="0"/>
                <a:cs typeface="Arial" panose="020B0604020202020204" pitchFamily="34" charset="0"/>
              </a:rPr>
              <a:t>Hassanpour</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Sheyholislami</a:t>
            </a:r>
            <a:r>
              <a:rPr lang="en-US" sz="1600" dirty="0">
                <a:latin typeface="Arial" panose="020B0604020202020204" pitchFamily="34" charset="0"/>
                <a:cs typeface="Arial" panose="020B0604020202020204" pitchFamily="34" charset="0"/>
              </a:rPr>
              <a:t>, J., &amp; </a:t>
            </a:r>
            <a:r>
              <a:rPr lang="en-US" sz="1600" dirty="0" err="1">
                <a:latin typeface="Arial" panose="020B0604020202020204" pitchFamily="34" charset="0"/>
                <a:cs typeface="Arial" panose="020B0604020202020204" pitchFamily="34" charset="0"/>
              </a:rPr>
              <a:t>Skutnabb-Kangas</a:t>
            </a:r>
            <a:r>
              <a:rPr lang="en-US" sz="1600" dirty="0">
                <a:latin typeface="Arial" panose="020B0604020202020204" pitchFamily="34" charset="0"/>
                <a:cs typeface="Arial" panose="020B0604020202020204" pitchFamily="34" charset="0"/>
              </a:rPr>
              <a:t>, T. (2012). Introduction-Kurdish: </a:t>
            </a:r>
            <a:r>
              <a:rPr lang="en-US" sz="1600" dirty="0" err="1">
                <a:latin typeface="Arial" panose="020B0604020202020204" pitchFamily="34" charset="0"/>
                <a:cs typeface="Arial" panose="020B0604020202020204" pitchFamily="34" charset="0"/>
              </a:rPr>
              <a:t>Linguicide</a:t>
            </a:r>
            <a:r>
              <a:rPr lang="en-US" sz="1600" dirty="0">
                <a:latin typeface="Arial" panose="020B0604020202020204" pitchFamily="34" charset="0"/>
                <a:cs typeface="Arial" panose="020B0604020202020204" pitchFamily="34" charset="0"/>
              </a:rPr>
              <a:t>, resistance and hope. </a:t>
            </a:r>
            <a:r>
              <a:rPr lang="en-US" sz="1600" i="1" dirty="0">
                <a:latin typeface="Arial" panose="020B0604020202020204" pitchFamily="34" charset="0"/>
                <a:cs typeface="Arial" panose="020B0604020202020204" pitchFamily="34" charset="0"/>
              </a:rPr>
              <a:t>International Journal of the Sociology of Language,</a:t>
            </a:r>
            <a:r>
              <a:rPr lang="en-US" sz="1600" dirty="0">
                <a:latin typeface="Arial" panose="020B0604020202020204" pitchFamily="34" charset="0"/>
                <a:cs typeface="Arial" panose="020B0604020202020204" pitchFamily="34" charset="0"/>
              </a:rPr>
              <a:t> 217, 1–18. </a:t>
            </a:r>
          </a:p>
          <a:p>
            <a:pPr lvl="0"/>
            <a:r>
              <a:rPr lang="en-US" sz="1600" dirty="0" err="1">
                <a:latin typeface="Arial" panose="020B0604020202020204" pitchFamily="34" charset="0"/>
                <a:cs typeface="Arial" panose="020B0604020202020204" pitchFamily="34" charset="0"/>
              </a:rPr>
              <a:t>Sheyholislami</a:t>
            </a:r>
            <a:r>
              <a:rPr lang="en-US" sz="1600" dirty="0">
                <a:latin typeface="Arial" panose="020B0604020202020204" pitchFamily="34" charset="0"/>
                <a:cs typeface="Arial" panose="020B0604020202020204" pitchFamily="34" charset="0"/>
              </a:rPr>
              <a:t>, J. (2012a). Kurdish in Iran: A case of restricted and controlled tolerance. </a:t>
            </a:r>
            <a:r>
              <a:rPr lang="en-US" sz="1600" i="1" dirty="0">
                <a:latin typeface="Arial" panose="020B0604020202020204" pitchFamily="34" charset="0"/>
                <a:cs typeface="Arial" panose="020B0604020202020204" pitchFamily="34" charset="0"/>
              </a:rPr>
              <a:t>International Journal of the Sociology of Language,</a:t>
            </a:r>
            <a:r>
              <a:rPr lang="en-US" sz="1600" dirty="0">
                <a:latin typeface="Arial" panose="020B0604020202020204" pitchFamily="34" charset="0"/>
                <a:cs typeface="Arial" panose="020B0604020202020204" pitchFamily="34" charset="0"/>
              </a:rPr>
              <a:t> 217, 19–47. </a:t>
            </a:r>
          </a:p>
          <a:p>
            <a:pPr lvl="0"/>
            <a:endParaRPr lang="en-US" dirty="0"/>
          </a:p>
        </p:txBody>
      </p:sp>
    </p:spTree>
    <p:extLst>
      <p:ext uri="{BB962C8B-B14F-4D97-AF65-F5344CB8AC3E}">
        <p14:creationId xmlns:p14="http://schemas.microsoft.com/office/powerpoint/2010/main" val="279943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3748CF0-15D8-424F-ACD4-126802917BDA}"/>
              </a:ext>
            </a:extLst>
          </p:cNvPr>
          <p:cNvSpPr txBox="1"/>
          <p:nvPr/>
        </p:nvSpPr>
        <p:spPr>
          <a:xfrm>
            <a:off x="707777" y="1419607"/>
            <a:ext cx="5555000" cy="2800767"/>
          </a:xfrm>
          <a:prstGeom prst="rect">
            <a:avLst/>
          </a:prstGeom>
          <a:noFill/>
        </p:spPr>
        <p:txBody>
          <a:bodyPr wrap="square" rtlCol="0">
            <a:spAutoFit/>
          </a:bodyPr>
          <a:lstStyle/>
          <a:p>
            <a:r>
              <a:rPr lang="en-GB" sz="2400" i="1" dirty="0" err="1">
                <a:solidFill>
                  <a:srgbClr val="2D323A"/>
                </a:solidFill>
                <a:latin typeface="Arial" panose="020B0604020202020204" pitchFamily="34" charset="0"/>
                <a:cs typeface="Arial" panose="020B0604020202020204" pitchFamily="34" charset="0"/>
              </a:rPr>
              <a:t>Pey</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çêş</a:t>
            </a:r>
            <a:r>
              <a:rPr lang="en-GB" sz="2400" i="1" dirty="0">
                <a:solidFill>
                  <a:srgbClr val="2D323A"/>
                </a:solidFill>
                <a:latin typeface="Arial" panose="020B0604020202020204" pitchFamily="34" charset="0"/>
                <a:cs typeface="Arial" panose="020B0604020202020204" pitchFamily="34" charset="0"/>
              </a:rPr>
              <a:t> ne </a:t>
            </a:r>
            <a:r>
              <a:rPr lang="en-GB" sz="2400" i="1" dirty="0" err="1">
                <a:solidFill>
                  <a:srgbClr val="2D323A"/>
                </a:solidFill>
                <a:latin typeface="Arial" panose="020B0604020202020204" pitchFamily="34" charset="0"/>
                <a:cs typeface="Arial" panose="020B0604020202020204" pitchFamily="34" charset="0"/>
              </a:rPr>
              <a:t>dewran</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ey</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dinyay</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bedkêş</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Mehzuzen</a:t>
            </a:r>
            <a:r>
              <a:rPr lang="en-GB" sz="2400" i="1" dirty="0">
                <a:solidFill>
                  <a:srgbClr val="2D323A"/>
                </a:solidFill>
                <a:latin typeface="Arial" panose="020B0604020202020204" pitchFamily="34" charset="0"/>
                <a:cs typeface="Arial" panose="020B0604020202020204" pitchFamily="34" charset="0"/>
              </a:rPr>
              <a:t> her </a:t>
            </a:r>
            <a:r>
              <a:rPr lang="en-GB" sz="2400" i="1" dirty="0" err="1">
                <a:solidFill>
                  <a:srgbClr val="2D323A"/>
                </a:solidFill>
                <a:latin typeface="Arial" panose="020B0604020202020204" pitchFamily="34" charset="0"/>
                <a:cs typeface="Arial" panose="020B0604020202020204" pitchFamily="34" charset="0"/>
              </a:rPr>
              <a:t>kes</a:t>
            </a:r>
            <a:r>
              <a:rPr lang="en-GB" sz="2400" i="1" dirty="0">
                <a:solidFill>
                  <a:srgbClr val="2D323A"/>
                </a:solidFill>
                <a:latin typeface="Arial" panose="020B0604020202020204" pitchFamily="34" charset="0"/>
                <a:cs typeface="Arial" panose="020B0604020202020204" pitchFamily="34" charset="0"/>
              </a:rPr>
              <a:t> be </a:t>
            </a:r>
            <a:r>
              <a:rPr lang="en-GB" sz="2400" i="1" dirty="0" err="1">
                <a:solidFill>
                  <a:srgbClr val="2D323A"/>
                </a:solidFill>
                <a:latin typeface="Arial" panose="020B0604020202020204" pitchFamily="34" charset="0"/>
                <a:cs typeface="Arial" panose="020B0604020202020204" pitchFamily="34" charset="0"/>
              </a:rPr>
              <a:t>zubanê</a:t>
            </a:r>
            <a:r>
              <a:rPr lang="en-GB" sz="2400" i="1" dirty="0">
                <a:solidFill>
                  <a:srgbClr val="2D323A"/>
                </a:solidFill>
                <a:latin typeface="Arial" panose="020B0604020202020204" pitchFamily="34" charset="0"/>
                <a:cs typeface="Arial" panose="020B0604020202020204" pitchFamily="34" charset="0"/>
              </a:rPr>
              <a:t> wêş</a:t>
            </a:r>
          </a:p>
          <a:p>
            <a:r>
              <a:rPr lang="en-GB" sz="2400" i="1" dirty="0" err="1">
                <a:solidFill>
                  <a:srgbClr val="2D323A"/>
                </a:solidFill>
                <a:latin typeface="Arial" panose="020B0604020202020204" pitchFamily="34" charset="0"/>
                <a:cs typeface="Arial" panose="020B0604020202020204" pitchFamily="34" charset="0"/>
              </a:rPr>
              <a:t>Rasten</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mewaçan</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Farsî</a:t>
            </a:r>
            <a:r>
              <a:rPr lang="en-GB" sz="2400" i="1" dirty="0">
                <a:solidFill>
                  <a:srgbClr val="2D323A"/>
                </a:solidFill>
                <a:latin typeface="Arial" panose="020B0604020202020204" pitchFamily="34" charset="0"/>
                <a:cs typeface="Arial" panose="020B0604020202020204" pitchFamily="34" charset="0"/>
              </a:rPr>
              <a:t> şekerern</a:t>
            </a:r>
          </a:p>
          <a:p>
            <a:r>
              <a:rPr lang="en-GB" sz="2400" i="1" dirty="0" err="1">
                <a:solidFill>
                  <a:srgbClr val="2D323A"/>
                </a:solidFill>
                <a:latin typeface="Arial" panose="020B0604020202020204" pitchFamily="34" charset="0"/>
                <a:cs typeface="Arial" panose="020B0604020202020204" pitchFamily="34" charset="0"/>
              </a:rPr>
              <a:t>Kurdî</a:t>
            </a:r>
            <a:r>
              <a:rPr lang="en-GB" sz="2400" i="1" dirty="0">
                <a:solidFill>
                  <a:srgbClr val="2D323A"/>
                </a:solidFill>
                <a:latin typeface="Arial" panose="020B0604020202020204" pitchFamily="34" charset="0"/>
                <a:cs typeface="Arial" panose="020B0604020202020204" pitchFamily="34" charset="0"/>
              </a:rPr>
              <a:t> </a:t>
            </a:r>
            <a:r>
              <a:rPr lang="en-GB" sz="2400" i="1" dirty="0" err="1">
                <a:solidFill>
                  <a:srgbClr val="2D323A"/>
                </a:solidFill>
                <a:latin typeface="Arial" panose="020B0604020202020204" pitchFamily="34" charset="0"/>
                <a:cs typeface="Arial" panose="020B0604020202020204" pitchFamily="34" charset="0"/>
              </a:rPr>
              <a:t>ce</a:t>
            </a:r>
            <a:r>
              <a:rPr lang="en-GB" sz="2400" i="1" dirty="0">
                <a:solidFill>
                  <a:srgbClr val="2D323A"/>
                </a:solidFill>
                <a:latin typeface="Arial" panose="020B0604020202020204" pitchFamily="34" charset="0"/>
                <a:cs typeface="Arial" panose="020B0604020202020204" pitchFamily="34" charset="0"/>
              </a:rPr>
              <a:t> lay min bel </a:t>
            </a:r>
            <a:r>
              <a:rPr lang="en-GB" sz="2400" i="1" dirty="0" err="1">
                <a:solidFill>
                  <a:srgbClr val="2D323A"/>
                </a:solidFill>
                <a:latin typeface="Arial" panose="020B0604020202020204" pitchFamily="34" charset="0"/>
                <a:cs typeface="Arial" panose="020B0604020202020204" pitchFamily="34" charset="0"/>
              </a:rPr>
              <a:t>şîrînterin</a:t>
            </a:r>
            <a:r>
              <a:rPr lang="en-GB" sz="2400" i="1" dirty="0">
                <a:solidFill>
                  <a:srgbClr val="2D323A"/>
                </a:solidFill>
                <a:latin typeface="Arial" panose="020B0604020202020204" pitchFamily="34" charset="0"/>
                <a:cs typeface="Arial" panose="020B0604020202020204" pitchFamily="34" charset="0"/>
              </a:rPr>
              <a:t> </a:t>
            </a:r>
          </a:p>
          <a:p>
            <a:r>
              <a:rPr lang="en-GB" sz="2400" dirty="0">
                <a:solidFill>
                  <a:srgbClr val="2D323A"/>
                </a:solidFill>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Xanay</a:t>
            </a: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Qubadî</a:t>
            </a:r>
            <a:r>
              <a:rPr lang="en-GB" sz="1600" dirty="0">
                <a:latin typeface="Arial" panose="020B0604020202020204" pitchFamily="34" charset="0"/>
                <a:cs typeface="Arial" panose="020B0604020202020204" pitchFamily="34" charset="0"/>
              </a:rPr>
              <a:t> (1700-1759)</a:t>
            </a:r>
            <a:r>
              <a:rPr lang="en-GB" sz="1600" i="1" dirty="0">
                <a:latin typeface="Arial" panose="020B0604020202020204" pitchFamily="34" charset="0"/>
                <a:cs typeface="Arial" panose="020B0604020202020204" pitchFamily="34" charset="0"/>
              </a:rPr>
              <a: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                                                 </a:t>
            </a:r>
          </a:p>
          <a:p>
            <a:endParaRPr lang="en-GB" sz="2400" dirty="0">
              <a:solidFill>
                <a:srgbClr val="2D323A"/>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xmlns="" id="{DC1D0BB6-66F4-4636-9E0B-143D4E61E43A}"/>
              </a:ext>
            </a:extLst>
          </p:cNvPr>
          <p:cNvSpPr txBox="1"/>
          <p:nvPr/>
        </p:nvSpPr>
        <p:spPr>
          <a:xfrm>
            <a:off x="707777" y="3889189"/>
            <a:ext cx="6736373" cy="1569660"/>
          </a:xfrm>
          <a:prstGeom prst="rect">
            <a:avLst/>
          </a:prstGeom>
          <a:noFill/>
        </p:spPr>
        <p:txBody>
          <a:bodyPr wrap="square" rtlCol="0">
            <a:spAutoFit/>
          </a:bodyPr>
          <a:lstStyle/>
          <a:p>
            <a:r>
              <a:rPr lang="en-GB" sz="2400" i="1" dirty="0">
                <a:solidFill>
                  <a:schemeClr val="bg1"/>
                </a:solidFill>
                <a:latin typeface="Arial" panose="020B0604020202020204" pitchFamily="34" charset="0"/>
                <a:cs typeface="Arial" panose="020B0604020202020204" pitchFamily="34" charset="0"/>
              </a:rPr>
              <a:t>For some reason in this cruel world</a:t>
            </a:r>
          </a:p>
          <a:p>
            <a:r>
              <a:rPr lang="en-GB" sz="2400" i="1" dirty="0">
                <a:solidFill>
                  <a:schemeClr val="bg1"/>
                </a:solidFill>
                <a:latin typeface="Arial" panose="020B0604020202020204" pitchFamily="34" charset="0"/>
                <a:cs typeface="Arial" panose="020B0604020202020204" pitchFamily="34" charset="0"/>
              </a:rPr>
              <a:t>Everyone is happier with their [own] language</a:t>
            </a:r>
          </a:p>
          <a:p>
            <a:r>
              <a:rPr lang="en-GB" sz="2400" i="1" dirty="0">
                <a:solidFill>
                  <a:schemeClr val="bg1"/>
                </a:solidFill>
                <a:latin typeface="Arial" panose="020B0604020202020204" pitchFamily="34" charset="0"/>
                <a:cs typeface="Arial" panose="020B0604020202020204" pitchFamily="34" charset="0"/>
              </a:rPr>
              <a:t>Although it is said that “Farsi is sugar,”</a:t>
            </a:r>
          </a:p>
          <a:p>
            <a:r>
              <a:rPr lang="en-GB" sz="2400" i="1" dirty="0">
                <a:solidFill>
                  <a:schemeClr val="bg1"/>
                </a:solidFill>
                <a:latin typeface="Arial" panose="020B0604020202020204" pitchFamily="34" charset="0"/>
                <a:cs typeface="Arial" panose="020B0604020202020204" pitchFamily="34" charset="0"/>
              </a:rPr>
              <a:t>Kurdish is much sweeter, if you ask me.</a:t>
            </a:r>
          </a:p>
        </p:txBody>
      </p:sp>
      <p:pic>
        <p:nvPicPr>
          <p:cNvPr id="3" name="Picture 2" descr="A close up of a piece of paper&#10;&#10;Description automatically generated">
            <a:extLst>
              <a:ext uri="{FF2B5EF4-FFF2-40B4-BE49-F238E27FC236}">
                <a16:creationId xmlns:a16="http://schemas.microsoft.com/office/drawing/2014/main" xmlns="" id="{5CF884C4-D9E4-4A52-957F-463ABF5B0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150" y="807222"/>
            <a:ext cx="3811472" cy="5243555"/>
          </a:xfrm>
          <a:prstGeom prst="rect">
            <a:avLst/>
          </a:prstGeom>
        </p:spPr>
      </p:pic>
    </p:spTree>
    <p:extLst>
      <p:ext uri="{BB962C8B-B14F-4D97-AF65-F5344CB8AC3E}">
        <p14:creationId xmlns:p14="http://schemas.microsoft.com/office/powerpoint/2010/main" val="18988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EF2B30-5C7D-4661-9E15-4C7AAF610D58}"/>
              </a:ext>
            </a:extLst>
          </p:cNvPr>
          <p:cNvSpPr txBox="1"/>
          <p:nvPr/>
        </p:nvSpPr>
        <p:spPr>
          <a:xfrm>
            <a:off x="2104789" y="261984"/>
            <a:ext cx="9044680" cy="1323439"/>
          </a:xfrm>
          <a:prstGeom prst="rect">
            <a:avLst/>
          </a:prstGeom>
          <a:noFill/>
        </p:spPr>
        <p:txBody>
          <a:bodyPr wrap="square" rtlCol="0">
            <a:spAutoFit/>
          </a:bodyPr>
          <a:lstStyle/>
          <a:p>
            <a:pPr algn="ctr"/>
            <a:r>
              <a:rPr lang="en-GB" sz="4000" b="1" dirty="0">
                <a:solidFill>
                  <a:srgbClr val="FFE6DE"/>
                </a:solidFill>
                <a:latin typeface="Arial" panose="020B0604020202020204" pitchFamily="34" charset="0"/>
                <a:cs typeface="Arial" panose="020B0604020202020204" pitchFamily="34" charset="0"/>
              </a:rPr>
              <a:t>Kurdish principalities in the Ottoman &amp; Persian Empire</a:t>
            </a:r>
          </a:p>
        </p:txBody>
      </p:sp>
      <p:pic>
        <p:nvPicPr>
          <p:cNvPr id="4" name="Picture 3">
            <a:extLst>
              <a:ext uri="{FF2B5EF4-FFF2-40B4-BE49-F238E27FC236}">
                <a16:creationId xmlns:a16="http://schemas.microsoft.com/office/drawing/2014/main" xmlns="" id="{BCD7839D-6463-4AEF-A3A1-93EE47F7FD93}"/>
              </a:ext>
            </a:extLst>
          </p:cNvPr>
          <p:cNvPicPr>
            <a:picLocks noChangeAspect="1"/>
          </p:cNvPicPr>
          <p:nvPr/>
        </p:nvPicPr>
        <p:blipFill>
          <a:blip r:embed="rId2"/>
          <a:stretch>
            <a:fillRect/>
          </a:stretch>
        </p:blipFill>
        <p:spPr>
          <a:xfrm>
            <a:off x="2309503" y="1585423"/>
            <a:ext cx="8839966" cy="5035732"/>
          </a:xfrm>
          <a:prstGeom prst="rect">
            <a:avLst/>
          </a:prstGeom>
        </p:spPr>
      </p:pic>
      <p:sp>
        <p:nvSpPr>
          <p:cNvPr id="6" name="Rectangle 5">
            <a:extLst>
              <a:ext uri="{FF2B5EF4-FFF2-40B4-BE49-F238E27FC236}">
                <a16:creationId xmlns:a16="http://schemas.microsoft.com/office/drawing/2014/main" xmlns="" id="{A10C6048-231F-4800-9C11-207B897F8D61}"/>
              </a:ext>
            </a:extLst>
          </p:cNvPr>
          <p:cNvSpPr/>
          <p:nvPr/>
        </p:nvSpPr>
        <p:spPr>
          <a:xfrm rot="10800000">
            <a:off x="0" y="0"/>
            <a:ext cx="1314450" cy="6858000"/>
          </a:xfrm>
          <a:prstGeom prst="rect">
            <a:avLst/>
          </a:prstGeom>
          <a:solidFill>
            <a:srgbClr val="2D323A"/>
          </a:solidFill>
          <a:ln>
            <a:solidFill>
              <a:srgbClr val="2D32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715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23A"/>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E6F1C2EF-317A-469E-AE00-FD434BBE56F4}"/>
              </a:ext>
            </a:extLst>
          </p:cNvPr>
          <p:cNvSpPr/>
          <p:nvPr/>
        </p:nvSpPr>
        <p:spPr>
          <a:xfrm>
            <a:off x="0" y="3690168"/>
            <a:ext cx="12192000" cy="3167832"/>
          </a:xfrm>
          <a:prstGeom prst="rect">
            <a:avLst/>
          </a:prstGeom>
          <a:solidFill>
            <a:srgbClr val="FFBC12"/>
          </a:solidFill>
          <a:ln>
            <a:solidFill>
              <a:srgbClr val="FFB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xmlns="" id="{1E00EC6B-A0A0-44EB-80F9-99E1DE32D872}"/>
              </a:ext>
            </a:extLst>
          </p:cNvPr>
          <p:cNvSpPr txBox="1"/>
          <p:nvPr/>
        </p:nvSpPr>
        <p:spPr>
          <a:xfrm>
            <a:off x="1871442" y="946487"/>
            <a:ext cx="8433288" cy="1015663"/>
          </a:xfrm>
          <a:prstGeom prst="rect">
            <a:avLst/>
          </a:prstGeom>
          <a:noFill/>
        </p:spPr>
        <p:txBody>
          <a:bodyPr wrap="square" rtlCol="0">
            <a:spAutoFit/>
          </a:bodyPr>
          <a:lstStyle/>
          <a:p>
            <a:r>
              <a:rPr lang="en-GB" sz="6000" b="1" dirty="0">
                <a:solidFill>
                  <a:schemeClr val="bg1"/>
                </a:solidFill>
                <a:latin typeface="Abadi" panose="020B0604020104020204" pitchFamily="34" charset="0"/>
              </a:rPr>
              <a:t>Kurdish literary tradition</a:t>
            </a:r>
          </a:p>
        </p:txBody>
      </p:sp>
      <p:sp>
        <p:nvSpPr>
          <p:cNvPr id="9" name="TextBox 8">
            <a:extLst>
              <a:ext uri="{FF2B5EF4-FFF2-40B4-BE49-F238E27FC236}">
                <a16:creationId xmlns:a16="http://schemas.microsoft.com/office/drawing/2014/main" xmlns="" id="{2DF4412C-659F-45C9-9E3D-E5EB09939C5F}"/>
              </a:ext>
            </a:extLst>
          </p:cNvPr>
          <p:cNvSpPr txBox="1"/>
          <p:nvPr/>
        </p:nvSpPr>
        <p:spPr>
          <a:xfrm>
            <a:off x="1171468" y="4306575"/>
            <a:ext cx="1766154" cy="461665"/>
          </a:xfrm>
          <a:prstGeom prst="rect">
            <a:avLst/>
          </a:prstGeom>
          <a:noFill/>
        </p:spPr>
        <p:txBody>
          <a:bodyPr wrap="square" rtlCol="0">
            <a:spAutoFit/>
          </a:bodyPr>
          <a:lstStyle/>
          <a:p>
            <a:r>
              <a:rPr lang="en-GB" sz="2400" b="1" dirty="0">
                <a:solidFill>
                  <a:srgbClr val="2D323A"/>
                </a:solidFill>
                <a:latin typeface="Arial" panose="020B0604020202020204" pitchFamily="34" charset="0"/>
                <a:cs typeface="Arial" panose="020B0604020202020204" pitchFamily="34" charset="0"/>
              </a:rPr>
              <a:t>GORANI</a:t>
            </a:r>
          </a:p>
        </p:txBody>
      </p:sp>
      <p:sp>
        <p:nvSpPr>
          <p:cNvPr id="10" name="TextBox 9">
            <a:extLst>
              <a:ext uri="{FF2B5EF4-FFF2-40B4-BE49-F238E27FC236}">
                <a16:creationId xmlns:a16="http://schemas.microsoft.com/office/drawing/2014/main" xmlns="" id="{6EDEAF76-4A63-44B2-8D5C-4D9DBA21BB36}"/>
              </a:ext>
            </a:extLst>
          </p:cNvPr>
          <p:cNvSpPr txBox="1"/>
          <p:nvPr/>
        </p:nvSpPr>
        <p:spPr>
          <a:xfrm>
            <a:off x="5170132" y="4302746"/>
            <a:ext cx="2209583" cy="461665"/>
          </a:xfrm>
          <a:prstGeom prst="rect">
            <a:avLst/>
          </a:prstGeom>
          <a:noFill/>
        </p:spPr>
        <p:txBody>
          <a:bodyPr wrap="square" rtlCol="0">
            <a:spAutoFit/>
          </a:bodyPr>
          <a:lstStyle/>
          <a:p>
            <a:r>
              <a:rPr lang="en-GB" sz="2400" b="1" dirty="0">
                <a:solidFill>
                  <a:srgbClr val="2D323A"/>
                </a:solidFill>
                <a:latin typeface="Arial" panose="020B0604020202020204" pitchFamily="34" charset="0"/>
                <a:cs typeface="Arial" panose="020B0604020202020204" pitchFamily="34" charset="0"/>
              </a:rPr>
              <a:t>KURMANJI</a:t>
            </a:r>
          </a:p>
        </p:txBody>
      </p:sp>
      <p:sp>
        <p:nvSpPr>
          <p:cNvPr id="11" name="TextBox 10">
            <a:extLst>
              <a:ext uri="{FF2B5EF4-FFF2-40B4-BE49-F238E27FC236}">
                <a16:creationId xmlns:a16="http://schemas.microsoft.com/office/drawing/2014/main" xmlns="" id="{F38ECB74-3D55-465B-8839-75E5EE057C69}"/>
              </a:ext>
            </a:extLst>
          </p:cNvPr>
          <p:cNvSpPr txBox="1"/>
          <p:nvPr/>
        </p:nvSpPr>
        <p:spPr>
          <a:xfrm>
            <a:off x="9189134" y="4306574"/>
            <a:ext cx="1529278" cy="461665"/>
          </a:xfrm>
          <a:prstGeom prst="rect">
            <a:avLst/>
          </a:prstGeom>
          <a:noFill/>
        </p:spPr>
        <p:txBody>
          <a:bodyPr wrap="square" rtlCol="0">
            <a:spAutoFit/>
          </a:bodyPr>
          <a:lstStyle/>
          <a:p>
            <a:r>
              <a:rPr lang="en-GB" sz="2400" b="1" dirty="0">
                <a:solidFill>
                  <a:srgbClr val="2D323A"/>
                </a:solidFill>
                <a:latin typeface="Arial" panose="020B0604020202020204" pitchFamily="34" charset="0"/>
                <a:cs typeface="Arial" panose="020B0604020202020204" pitchFamily="34" charset="0"/>
              </a:rPr>
              <a:t>SORANI</a:t>
            </a:r>
          </a:p>
        </p:txBody>
      </p:sp>
      <p:sp>
        <p:nvSpPr>
          <p:cNvPr id="12" name="TextBox 11">
            <a:extLst>
              <a:ext uri="{FF2B5EF4-FFF2-40B4-BE49-F238E27FC236}">
                <a16:creationId xmlns:a16="http://schemas.microsoft.com/office/drawing/2014/main" xmlns="" id="{2CFEE3AC-BBE2-4875-9970-7FB94C25C625}"/>
              </a:ext>
            </a:extLst>
          </p:cNvPr>
          <p:cNvSpPr txBox="1"/>
          <p:nvPr/>
        </p:nvSpPr>
        <p:spPr>
          <a:xfrm>
            <a:off x="846994" y="4689595"/>
            <a:ext cx="2729132" cy="1323439"/>
          </a:xfrm>
          <a:prstGeom prst="rect">
            <a:avLst/>
          </a:prstGeom>
          <a:noFill/>
        </p:spPr>
        <p:txBody>
          <a:bodyPr wrap="square" rtlCol="0">
            <a:spAutoFit/>
          </a:bodyPr>
          <a:lstStyle/>
          <a:p>
            <a:r>
              <a:rPr lang="en-GB" sz="2000" dirty="0">
                <a:solidFill>
                  <a:srgbClr val="2D323A"/>
                </a:solidFill>
                <a:latin typeface="Abadi" panose="020B0604020104020204" pitchFamily="34" charset="0"/>
              </a:rPr>
              <a:t>The oldest literary tradition emerged from the 16</a:t>
            </a:r>
            <a:r>
              <a:rPr lang="en-GB" sz="2000" baseline="30000" dirty="0">
                <a:solidFill>
                  <a:srgbClr val="2D323A"/>
                </a:solidFill>
                <a:latin typeface="Abadi" panose="020B0604020104020204" pitchFamily="34" charset="0"/>
              </a:rPr>
              <a:t>th</a:t>
            </a:r>
            <a:r>
              <a:rPr lang="en-GB" sz="2000" dirty="0">
                <a:solidFill>
                  <a:srgbClr val="2D323A"/>
                </a:solidFill>
                <a:latin typeface="Abadi" panose="020B0604020104020204" pitchFamily="34" charset="0"/>
              </a:rPr>
              <a:t> century in the </a:t>
            </a:r>
            <a:r>
              <a:rPr lang="en-GB" sz="2000" dirty="0" err="1">
                <a:solidFill>
                  <a:srgbClr val="2D323A"/>
                </a:solidFill>
                <a:latin typeface="Abadi" panose="020B0604020104020204" pitchFamily="34" charset="0"/>
              </a:rPr>
              <a:t>Ardalan</a:t>
            </a:r>
            <a:r>
              <a:rPr lang="en-GB" sz="2000" dirty="0">
                <a:solidFill>
                  <a:srgbClr val="2D323A"/>
                </a:solidFill>
                <a:latin typeface="Abadi" panose="020B0604020104020204" pitchFamily="34" charset="0"/>
              </a:rPr>
              <a:t> principality</a:t>
            </a:r>
          </a:p>
        </p:txBody>
      </p:sp>
      <p:sp>
        <p:nvSpPr>
          <p:cNvPr id="13" name="TextBox 12">
            <a:extLst>
              <a:ext uri="{FF2B5EF4-FFF2-40B4-BE49-F238E27FC236}">
                <a16:creationId xmlns:a16="http://schemas.microsoft.com/office/drawing/2014/main" xmlns="" id="{A226F650-8BFF-4A6D-BB1D-D5478B94D921}"/>
              </a:ext>
            </a:extLst>
          </p:cNvPr>
          <p:cNvSpPr txBox="1"/>
          <p:nvPr/>
        </p:nvSpPr>
        <p:spPr>
          <a:xfrm>
            <a:off x="8973722" y="4689595"/>
            <a:ext cx="2729132" cy="1631216"/>
          </a:xfrm>
          <a:prstGeom prst="rect">
            <a:avLst/>
          </a:prstGeom>
          <a:noFill/>
        </p:spPr>
        <p:txBody>
          <a:bodyPr wrap="square" rtlCol="0">
            <a:spAutoFit/>
          </a:bodyPr>
          <a:lstStyle/>
          <a:p>
            <a:r>
              <a:rPr lang="en-GB" sz="2000" dirty="0">
                <a:solidFill>
                  <a:srgbClr val="2D323A"/>
                </a:solidFill>
                <a:latin typeface="Abadi" panose="020B0604020104020204" pitchFamily="34" charset="0"/>
              </a:rPr>
              <a:t>Emerged in the late 18th century under the patronage of the </a:t>
            </a:r>
            <a:r>
              <a:rPr lang="en-GB" sz="2000" dirty="0" err="1">
                <a:solidFill>
                  <a:srgbClr val="2D323A"/>
                </a:solidFill>
                <a:latin typeface="Abadi" panose="020B0604020104020204" pitchFamily="34" charset="0"/>
              </a:rPr>
              <a:t>Baban</a:t>
            </a:r>
            <a:r>
              <a:rPr lang="en-GB" sz="2000" dirty="0">
                <a:solidFill>
                  <a:srgbClr val="2D323A"/>
                </a:solidFill>
                <a:latin typeface="Abadi" panose="020B0604020104020204" pitchFamily="34" charset="0"/>
              </a:rPr>
              <a:t> principality in the Ottoman Empire</a:t>
            </a:r>
          </a:p>
        </p:txBody>
      </p:sp>
      <p:sp>
        <p:nvSpPr>
          <p:cNvPr id="14" name="TextBox 13">
            <a:extLst>
              <a:ext uri="{FF2B5EF4-FFF2-40B4-BE49-F238E27FC236}">
                <a16:creationId xmlns:a16="http://schemas.microsoft.com/office/drawing/2014/main" xmlns="" id="{9A9D4F8B-A2F3-40EE-ADB7-C81B1E1FA08C}"/>
              </a:ext>
            </a:extLst>
          </p:cNvPr>
          <p:cNvSpPr txBox="1"/>
          <p:nvPr/>
        </p:nvSpPr>
        <p:spPr>
          <a:xfrm>
            <a:off x="4910358" y="4695196"/>
            <a:ext cx="2729132" cy="1631216"/>
          </a:xfrm>
          <a:prstGeom prst="rect">
            <a:avLst/>
          </a:prstGeom>
          <a:noFill/>
        </p:spPr>
        <p:txBody>
          <a:bodyPr wrap="square" rtlCol="0">
            <a:spAutoFit/>
          </a:bodyPr>
          <a:lstStyle/>
          <a:p>
            <a:r>
              <a:rPr lang="en-GB" sz="2000" dirty="0">
                <a:solidFill>
                  <a:srgbClr val="2D323A"/>
                </a:solidFill>
                <a:latin typeface="Abadi" panose="020B0604020104020204" pitchFamily="34" charset="0"/>
              </a:rPr>
              <a:t>Flourished from the 16</a:t>
            </a:r>
            <a:r>
              <a:rPr lang="en-GB" sz="2000" baseline="30000" dirty="0">
                <a:solidFill>
                  <a:srgbClr val="2D323A"/>
                </a:solidFill>
                <a:latin typeface="Abadi" panose="020B0604020104020204" pitchFamily="34" charset="0"/>
              </a:rPr>
              <a:t>th</a:t>
            </a:r>
            <a:r>
              <a:rPr lang="en-GB" sz="2000" dirty="0">
                <a:solidFill>
                  <a:srgbClr val="2D323A"/>
                </a:solidFill>
                <a:latin typeface="Abadi" panose="020B0604020104020204" pitchFamily="34" charset="0"/>
              </a:rPr>
              <a:t> century in the Kurdish principalities of the Ottoman Empire such as </a:t>
            </a:r>
            <a:r>
              <a:rPr lang="en-GB" sz="2000" dirty="0" err="1">
                <a:solidFill>
                  <a:srgbClr val="2D323A"/>
                </a:solidFill>
                <a:latin typeface="Abadi" panose="020B0604020104020204" pitchFamily="34" charset="0"/>
              </a:rPr>
              <a:t>Hakari</a:t>
            </a:r>
            <a:r>
              <a:rPr lang="en-GB" sz="2000" dirty="0">
                <a:solidFill>
                  <a:srgbClr val="2D323A"/>
                </a:solidFill>
                <a:latin typeface="Abadi" panose="020B0604020104020204" pitchFamily="34" charset="0"/>
              </a:rPr>
              <a:t> and </a:t>
            </a:r>
            <a:r>
              <a:rPr lang="en-GB" sz="2000" dirty="0" err="1">
                <a:solidFill>
                  <a:srgbClr val="2D323A"/>
                </a:solidFill>
                <a:latin typeface="Abadi" panose="020B0604020104020204" pitchFamily="34" charset="0"/>
              </a:rPr>
              <a:t>Botan</a:t>
            </a:r>
            <a:endParaRPr lang="en-GB" sz="2000" dirty="0">
              <a:solidFill>
                <a:srgbClr val="2D323A"/>
              </a:solidFill>
              <a:latin typeface="Abadi" panose="020B0604020104020204" pitchFamily="34" charset="0"/>
            </a:endParaRPr>
          </a:p>
        </p:txBody>
      </p:sp>
      <p:sp>
        <p:nvSpPr>
          <p:cNvPr id="17" name="Rectangle 16">
            <a:extLst>
              <a:ext uri="{FF2B5EF4-FFF2-40B4-BE49-F238E27FC236}">
                <a16:creationId xmlns:a16="http://schemas.microsoft.com/office/drawing/2014/main" xmlns="" id="{C35232F4-156F-4269-9A1D-468454D6F351}"/>
              </a:ext>
            </a:extLst>
          </p:cNvPr>
          <p:cNvSpPr/>
          <p:nvPr/>
        </p:nvSpPr>
        <p:spPr>
          <a:xfrm>
            <a:off x="-7913" y="3276600"/>
            <a:ext cx="12192000" cy="413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Connector 5">
            <a:extLst>
              <a:ext uri="{FF2B5EF4-FFF2-40B4-BE49-F238E27FC236}">
                <a16:creationId xmlns:a16="http://schemas.microsoft.com/office/drawing/2014/main" xmlns="" id="{308E76B6-B6C9-4F6E-B8E5-E68FF6D23839}"/>
              </a:ext>
            </a:extLst>
          </p:cNvPr>
          <p:cNvSpPr/>
          <p:nvPr/>
        </p:nvSpPr>
        <p:spPr>
          <a:xfrm>
            <a:off x="1530447" y="2876550"/>
            <a:ext cx="1098453" cy="116111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Flowchart: Connector 17">
            <a:extLst>
              <a:ext uri="{FF2B5EF4-FFF2-40B4-BE49-F238E27FC236}">
                <a16:creationId xmlns:a16="http://schemas.microsoft.com/office/drawing/2014/main" xmlns="" id="{1707BEE3-D6A4-4AF5-8455-54423CAC9660}"/>
              </a:ext>
            </a:extLst>
          </p:cNvPr>
          <p:cNvSpPr/>
          <p:nvPr/>
        </p:nvSpPr>
        <p:spPr>
          <a:xfrm>
            <a:off x="5538860" y="2848444"/>
            <a:ext cx="1098453" cy="116111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Flowchart: Connector 18">
            <a:extLst>
              <a:ext uri="{FF2B5EF4-FFF2-40B4-BE49-F238E27FC236}">
                <a16:creationId xmlns:a16="http://schemas.microsoft.com/office/drawing/2014/main" xmlns="" id="{012EA23E-5651-4FB7-A308-E4DFD75F500C}"/>
              </a:ext>
            </a:extLst>
          </p:cNvPr>
          <p:cNvSpPr/>
          <p:nvPr/>
        </p:nvSpPr>
        <p:spPr>
          <a:xfrm>
            <a:off x="9404547" y="2876550"/>
            <a:ext cx="1098453" cy="1161111"/>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96149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23A"/>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46C3B190-E4AE-4A52-97D9-F20AE3F5E9D8}"/>
              </a:ext>
            </a:extLst>
          </p:cNvPr>
          <p:cNvSpPr txBox="1"/>
          <p:nvPr/>
        </p:nvSpPr>
        <p:spPr>
          <a:xfrm>
            <a:off x="685800" y="119282"/>
            <a:ext cx="8896349" cy="646331"/>
          </a:xfrm>
          <a:prstGeom prst="rect">
            <a:avLst/>
          </a:prstGeom>
          <a:noFill/>
        </p:spPr>
        <p:txBody>
          <a:bodyPr wrap="square" rtlCol="0">
            <a:spAutoFit/>
          </a:bodyPr>
          <a:lstStyle/>
          <a:p>
            <a:r>
              <a:rPr lang="en-GB" sz="3600" b="1" dirty="0">
                <a:solidFill>
                  <a:srgbClr val="FFBC12"/>
                </a:solidFill>
                <a:latin typeface="Arial" panose="020B0604020202020204" pitchFamily="34" charset="0"/>
                <a:cs typeface="Arial" panose="020B0604020202020204" pitchFamily="34" charset="0"/>
              </a:rPr>
              <a:t>Kurdish dialects/ language varieties</a:t>
            </a:r>
          </a:p>
        </p:txBody>
      </p:sp>
      <p:pic>
        <p:nvPicPr>
          <p:cNvPr id="6" name="Picture 5">
            <a:extLst>
              <a:ext uri="{FF2B5EF4-FFF2-40B4-BE49-F238E27FC236}">
                <a16:creationId xmlns:a16="http://schemas.microsoft.com/office/drawing/2014/main" xmlns="" id="{A8A0318B-300F-4EE9-81A3-41BA3B25F054}"/>
              </a:ext>
            </a:extLst>
          </p:cNvPr>
          <p:cNvPicPr>
            <a:picLocks noChangeAspect="1"/>
          </p:cNvPicPr>
          <p:nvPr/>
        </p:nvPicPr>
        <p:blipFill>
          <a:blip r:embed="rId2"/>
          <a:stretch>
            <a:fillRect/>
          </a:stretch>
        </p:blipFill>
        <p:spPr>
          <a:xfrm>
            <a:off x="766288" y="1026479"/>
            <a:ext cx="9882662" cy="5537310"/>
          </a:xfrm>
          <a:prstGeom prst="rect">
            <a:avLst/>
          </a:prstGeom>
        </p:spPr>
      </p:pic>
      <p:sp>
        <p:nvSpPr>
          <p:cNvPr id="7" name="Rectangle 6">
            <a:extLst>
              <a:ext uri="{FF2B5EF4-FFF2-40B4-BE49-F238E27FC236}">
                <a16:creationId xmlns:a16="http://schemas.microsoft.com/office/drawing/2014/main" xmlns="" id="{C08E2081-CA8D-4400-A774-D9BA5E949DC9}"/>
              </a:ext>
            </a:extLst>
          </p:cNvPr>
          <p:cNvSpPr/>
          <p:nvPr/>
        </p:nvSpPr>
        <p:spPr>
          <a:xfrm rot="5400000">
            <a:off x="8524875" y="3190875"/>
            <a:ext cx="6858000" cy="476250"/>
          </a:xfrm>
          <a:prstGeom prst="rect">
            <a:avLst/>
          </a:prstGeom>
          <a:solidFill>
            <a:srgbClr val="FFBC12"/>
          </a:solidFill>
          <a:ln>
            <a:solidFill>
              <a:srgbClr val="FFB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161005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C1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F83A80-A7E1-451E-9BF2-2F4527F2C22B}"/>
              </a:ext>
            </a:extLst>
          </p:cNvPr>
          <p:cNvSpPr txBox="1"/>
          <p:nvPr/>
        </p:nvSpPr>
        <p:spPr>
          <a:xfrm>
            <a:off x="1765541" y="4557595"/>
            <a:ext cx="10923638" cy="13176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chemeClr val="tx1"/>
                </a:solidFill>
                <a:latin typeface="Arial" panose="020B0604020202020204" pitchFamily="34" charset="0"/>
                <a:ea typeface="+mj-ea"/>
                <a:cs typeface="Arial" panose="020B0604020202020204" pitchFamily="34" charset="0"/>
              </a:rPr>
              <a:t>Recent </a:t>
            </a:r>
            <a:r>
              <a:rPr lang="en-US" sz="4800" b="1" kern="1200" dirty="0" err="1">
                <a:solidFill>
                  <a:schemeClr val="tx1"/>
                </a:solidFill>
                <a:latin typeface="Arial" panose="020B0604020202020204" pitchFamily="34" charset="0"/>
                <a:ea typeface="+mj-ea"/>
                <a:cs typeface="Arial" panose="020B0604020202020204" pitchFamily="34" charset="0"/>
              </a:rPr>
              <a:t>Gorani</a:t>
            </a:r>
            <a:r>
              <a:rPr lang="en-US" sz="4800" b="1" kern="1200" dirty="0">
                <a:solidFill>
                  <a:schemeClr val="tx1"/>
                </a:solidFill>
                <a:latin typeface="Arial" panose="020B0604020202020204" pitchFamily="34" charset="0"/>
                <a:ea typeface="+mj-ea"/>
                <a:cs typeface="Arial" panose="020B0604020202020204" pitchFamily="34" charset="0"/>
              </a:rPr>
              <a:t> publications</a:t>
            </a:r>
          </a:p>
        </p:txBody>
      </p:sp>
      <p:pic>
        <p:nvPicPr>
          <p:cNvPr id="6" name="Picture 5">
            <a:extLst>
              <a:ext uri="{FF2B5EF4-FFF2-40B4-BE49-F238E27FC236}">
                <a16:creationId xmlns:a16="http://schemas.microsoft.com/office/drawing/2014/main" xmlns="" id="{D2195E3D-4869-4AA8-B093-9E9F81EC3137}"/>
              </a:ext>
            </a:extLst>
          </p:cNvPr>
          <p:cNvPicPr>
            <a:picLocks noChangeAspect="1"/>
          </p:cNvPicPr>
          <p:nvPr/>
        </p:nvPicPr>
        <p:blipFill rotWithShape="1">
          <a:blip r:embed="rId3">
            <a:extLst>
              <a:ext uri="{28A0092B-C50C-407E-A947-70E740481C1C}">
                <a14:useLocalDpi xmlns:a14="http://schemas.microsoft.com/office/drawing/2010/main" val="0"/>
              </a:ext>
            </a:extLst>
          </a:blip>
          <a:srcRect r="6708" b="-4"/>
          <a:stretch/>
        </p:blipFill>
        <p:spPr>
          <a:xfrm>
            <a:off x="3021374" y="5129"/>
            <a:ext cx="3008514" cy="4257356"/>
          </a:xfrm>
          <a:prstGeom prst="rect">
            <a:avLst/>
          </a:prstGeom>
        </p:spPr>
      </p:pic>
      <p:pic>
        <p:nvPicPr>
          <p:cNvPr id="4" name="Picture 3" descr="A picture containing tree, outdoor, nature&#10;&#10;Description automatically generated">
            <a:extLst>
              <a:ext uri="{FF2B5EF4-FFF2-40B4-BE49-F238E27FC236}">
                <a16:creationId xmlns:a16="http://schemas.microsoft.com/office/drawing/2014/main" xmlns="" id="{C3F665F5-734B-4A3A-9C10-347464DF6533}"/>
              </a:ext>
            </a:extLst>
          </p:cNvPr>
          <p:cNvPicPr>
            <a:picLocks noChangeAspect="1"/>
          </p:cNvPicPr>
          <p:nvPr/>
        </p:nvPicPr>
        <p:blipFill rotWithShape="1">
          <a:blip r:embed="rId4">
            <a:extLst>
              <a:ext uri="{28A0092B-C50C-407E-A947-70E740481C1C}">
                <a14:useLocalDpi xmlns:a14="http://schemas.microsoft.com/office/drawing/2010/main" val="0"/>
              </a:ext>
            </a:extLst>
          </a:blip>
          <a:srcRect r="-1" b="1918"/>
          <a:stretch/>
        </p:blipFill>
        <p:spPr>
          <a:xfrm>
            <a:off x="-852" y="-680"/>
            <a:ext cx="3008534" cy="4261094"/>
          </a:xfrm>
          <a:prstGeom prst="rect">
            <a:avLst/>
          </a:prstGeom>
        </p:spPr>
      </p:pic>
      <p:pic>
        <p:nvPicPr>
          <p:cNvPr id="10" name="Picture 9">
            <a:extLst>
              <a:ext uri="{FF2B5EF4-FFF2-40B4-BE49-F238E27FC236}">
                <a16:creationId xmlns:a16="http://schemas.microsoft.com/office/drawing/2014/main" xmlns="" id="{5A972B08-97BD-4DDF-9289-0C9A266C65B2}"/>
              </a:ext>
            </a:extLst>
          </p:cNvPr>
          <p:cNvPicPr>
            <a:picLocks noChangeAspect="1"/>
          </p:cNvPicPr>
          <p:nvPr/>
        </p:nvPicPr>
        <p:blipFill rotWithShape="1">
          <a:blip r:embed="rId5">
            <a:extLst>
              <a:ext uri="{28A0092B-C50C-407E-A947-70E740481C1C}">
                <a14:useLocalDpi xmlns:a14="http://schemas.microsoft.com/office/drawing/2010/main" val="0"/>
              </a:ext>
            </a:extLst>
          </a:blip>
          <a:srcRect l="1601" r="2" b="2"/>
          <a:stretch/>
        </p:blipFill>
        <p:spPr>
          <a:xfrm>
            <a:off x="9197762" y="-18958"/>
            <a:ext cx="3008376" cy="4261094"/>
          </a:xfrm>
          <a:prstGeom prst="rect">
            <a:avLst/>
          </a:prstGeom>
        </p:spPr>
      </p:pic>
      <p:cxnSp>
        <p:nvCxnSpPr>
          <p:cNvPr id="15" name="Straight Connector 14">
            <a:extLst>
              <a:ext uri="{FF2B5EF4-FFF2-40B4-BE49-F238E27FC236}">
                <a16:creationId xmlns:a16="http://schemas.microsoft.com/office/drawing/2014/main" xmlns="" id="{EBAD6A72-88E8-42F7-88B9-CAF744536B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ext&#10;&#10;Description automatically generated">
            <a:extLst>
              <a:ext uri="{FF2B5EF4-FFF2-40B4-BE49-F238E27FC236}">
                <a16:creationId xmlns:a16="http://schemas.microsoft.com/office/drawing/2014/main" xmlns="" id="{00773512-D8B2-4411-8705-505A4031FCDB}"/>
              </a:ext>
            </a:extLst>
          </p:cNvPr>
          <p:cNvPicPr>
            <a:picLocks noChangeAspect="1"/>
          </p:cNvPicPr>
          <p:nvPr/>
        </p:nvPicPr>
        <p:blipFill rotWithShape="1">
          <a:blip r:embed="rId6">
            <a:extLst>
              <a:ext uri="{28A0092B-C50C-407E-A947-70E740481C1C}">
                <a14:useLocalDpi xmlns:a14="http://schemas.microsoft.com/office/drawing/2010/main" val="0"/>
              </a:ext>
            </a:extLst>
          </a:blip>
          <a:srcRect r="3" b="1208"/>
          <a:stretch/>
        </p:blipFill>
        <p:spPr>
          <a:xfrm>
            <a:off x="6122433" y="-18958"/>
            <a:ext cx="3008376" cy="4261094"/>
          </a:xfrm>
          <a:prstGeom prst="rect">
            <a:avLst/>
          </a:prstGeom>
        </p:spPr>
      </p:pic>
      <p:cxnSp>
        <p:nvCxnSpPr>
          <p:cNvPr id="17" name="Straight Connector 16">
            <a:extLst>
              <a:ext uri="{FF2B5EF4-FFF2-40B4-BE49-F238E27FC236}">
                <a16:creationId xmlns:a16="http://schemas.microsoft.com/office/drawing/2014/main" xmlns="" id="{C800968E-0A99-46C4-A9B2-6A63AC66F4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0627B73E-D784-4780-AA33-DCDFE7DA16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99FF1850-8D1E-4E84-BD9E-F2E90695850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7096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96F297F5-6F11-4AD7-96DD-0039FD8FF7AC}"/>
              </a:ext>
            </a:extLst>
          </p:cNvPr>
          <p:cNvSpPr/>
          <p:nvPr/>
        </p:nvSpPr>
        <p:spPr>
          <a:xfrm rot="5400000">
            <a:off x="3289479" y="-959679"/>
            <a:ext cx="4445866" cy="10518387"/>
          </a:xfrm>
          <a:prstGeom prst="rect">
            <a:avLst/>
          </a:prstGeom>
          <a:solidFill>
            <a:srgbClr val="FFBC12"/>
          </a:solidFill>
          <a:ln>
            <a:solidFill>
              <a:srgbClr val="FFB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18">
            <a:extLst>
              <a:ext uri="{FF2B5EF4-FFF2-40B4-BE49-F238E27FC236}">
                <a16:creationId xmlns:a16="http://schemas.microsoft.com/office/drawing/2014/main" xmlns="" id="{E2EE0F79-58A8-494D-A451-1BEF0B31B58C}"/>
              </a:ext>
            </a:extLst>
          </p:cNvPr>
          <p:cNvSpPr/>
          <p:nvPr/>
        </p:nvSpPr>
        <p:spPr>
          <a:xfrm rot="5400000">
            <a:off x="5448300" y="-5461000"/>
            <a:ext cx="1295400" cy="12217400"/>
          </a:xfrm>
          <a:prstGeom prst="rect">
            <a:avLst/>
          </a:prstGeom>
          <a:solidFill>
            <a:srgbClr val="2D323A"/>
          </a:solidFill>
          <a:ln>
            <a:solidFill>
              <a:srgbClr val="2D32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xmlns="" id="{964B96D2-1AC8-403B-8A2B-5A861718338F}"/>
              </a:ext>
            </a:extLst>
          </p:cNvPr>
          <p:cNvSpPr txBox="1"/>
          <p:nvPr/>
        </p:nvSpPr>
        <p:spPr>
          <a:xfrm>
            <a:off x="844062" y="335551"/>
            <a:ext cx="10890738" cy="646331"/>
          </a:xfrm>
          <a:prstGeom prst="rect">
            <a:avLst/>
          </a:prstGeom>
          <a:noFill/>
        </p:spPr>
        <p:txBody>
          <a:bodyPr wrap="square" rtlCol="0">
            <a:spAutoFit/>
          </a:bodyPr>
          <a:lstStyle/>
          <a:p>
            <a:r>
              <a:rPr lang="en-GB" sz="3600" b="1" dirty="0">
                <a:solidFill>
                  <a:schemeClr val="bg1"/>
                </a:solidFill>
                <a:latin typeface="Arial" panose="020B0604020202020204" pitchFamily="34" charset="0"/>
                <a:cs typeface="Arial" panose="020B0604020202020204" pitchFamily="34" charset="0"/>
              </a:rPr>
              <a:t>Kurdish language policy in Iran</a:t>
            </a:r>
          </a:p>
        </p:txBody>
      </p:sp>
      <p:sp>
        <p:nvSpPr>
          <p:cNvPr id="7" name="TextBox 6">
            <a:extLst>
              <a:ext uri="{FF2B5EF4-FFF2-40B4-BE49-F238E27FC236}">
                <a16:creationId xmlns:a16="http://schemas.microsoft.com/office/drawing/2014/main" xmlns="" id="{E838EC3A-436E-4CED-A237-29E84678CF87}"/>
              </a:ext>
            </a:extLst>
          </p:cNvPr>
          <p:cNvSpPr txBox="1"/>
          <p:nvPr/>
        </p:nvSpPr>
        <p:spPr>
          <a:xfrm>
            <a:off x="253218" y="2195698"/>
            <a:ext cx="10391778" cy="6740307"/>
          </a:xfrm>
          <a:prstGeom prst="rect">
            <a:avLst/>
          </a:prstGeom>
          <a:noFill/>
        </p:spPr>
        <p:txBody>
          <a:bodyPr wrap="square" rtlCol="0">
            <a:spAutoFit/>
          </a:bodyPr>
          <a:lstStyle/>
          <a:p>
            <a:r>
              <a:rPr lang="en-GB" sz="2400" b="1" dirty="0">
                <a:latin typeface="Times New Roman" panose="02020603050405020304" pitchFamily="18" charset="0"/>
                <a:cs typeface="Times New Roman" panose="02020603050405020304" pitchFamily="18" charset="0"/>
              </a:rPr>
              <a:t>* Iran is a multi lingual, multi-ethnic country: 76 language</a:t>
            </a:r>
          </a:p>
          <a:p>
            <a:r>
              <a:rPr lang="en-GB" sz="2400" b="1" dirty="0">
                <a:latin typeface="Times New Roman" panose="02020603050405020304" pitchFamily="18" charset="0"/>
                <a:cs typeface="Times New Roman" panose="02020603050405020304" pitchFamily="18" charset="0"/>
              </a:rPr>
              <a:t>* Kurdish is the third largest language in Iran (about 6–7 million speakers), </a:t>
            </a:r>
          </a:p>
          <a:p>
            <a:endParaRPr lang="en-GB" sz="2400" b="1"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1925–1941: “one-nation, one-language” policy </a:t>
            </a:r>
          </a:p>
          <a:p>
            <a:r>
              <a:rPr lang="en-GB" sz="2400" b="1" dirty="0">
                <a:latin typeface="Times New Roman" panose="02020603050405020304" pitchFamily="18" charset="0"/>
                <a:cs typeface="Times New Roman" panose="02020603050405020304" pitchFamily="18" charset="0"/>
              </a:rPr>
              <a:t>1941–1979 (Mohammad Reza Shah): </a:t>
            </a:r>
          </a:p>
          <a:p>
            <a:endParaRPr lang="en-GB" sz="2400" b="1"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1941-1946: continuation of assimilation policies</a:t>
            </a:r>
          </a:p>
          <a:p>
            <a:r>
              <a:rPr lang="en-GB" sz="2400" b="1" dirty="0">
                <a:latin typeface="Times New Roman" panose="02020603050405020304" pitchFamily="18" charset="0"/>
                <a:cs typeface="Times New Roman" panose="02020603050405020304" pitchFamily="18" charset="0"/>
              </a:rPr>
              <a:t>1946: the Kurdish Republic; Sorani Kurdish (Sorani) was declared as the official language </a:t>
            </a:r>
          </a:p>
          <a:p>
            <a:r>
              <a:rPr lang="en-GB" sz="2400" b="1" dirty="0">
                <a:latin typeface="Times New Roman" panose="02020603050405020304" pitchFamily="18" charset="0"/>
                <a:cs typeface="Times New Roman" panose="02020603050405020304" pitchFamily="18" charset="0"/>
              </a:rPr>
              <a:t>1946–1979: “controlled and limited” relaxation of the assimilation policies; limited Kurdish publications</a:t>
            </a:r>
          </a:p>
          <a:p>
            <a:endParaRPr lang="en-GB" sz="2400" b="1" dirty="0">
              <a:latin typeface="Times New Roman" panose="02020603050405020304" pitchFamily="18" charset="0"/>
              <a:cs typeface="Times New Roman" panose="02020603050405020304" pitchFamily="18" charset="0"/>
            </a:endParaRPr>
          </a:p>
          <a:p>
            <a:endParaRPr lang="en-GB" sz="2400" b="1" dirty="0">
              <a:latin typeface="Times New Roman" panose="02020603050405020304" pitchFamily="18" charset="0"/>
              <a:cs typeface="Times New Roman" panose="02020603050405020304" pitchFamily="18" charset="0"/>
            </a:endParaRPr>
          </a:p>
          <a:p>
            <a:endParaRPr lang="en-GB" sz="2400" b="1" dirty="0">
              <a:latin typeface="Times New Roman" panose="02020603050405020304" pitchFamily="18" charset="0"/>
              <a:cs typeface="Times New Roman" panose="02020603050405020304" pitchFamily="18" charset="0"/>
            </a:endParaRPr>
          </a:p>
          <a:p>
            <a:endParaRPr lang="en-GB" sz="2400" b="1" dirty="0">
              <a:latin typeface="Times New Roman" panose="02020603050405020304" pitchFamily="18" charset="0"/>
              <a:cs typeface="Times New Roman" panose="02020603050405020304" pitchFamily="18" charset="0"/>
            </a:endParaRPr>
          </a:p>
          <a:p>
            <a:endParaRPr lang="en-GB" sz="2400" b="1" dirty="0">
              <a:latin typeface="Times New Roman" panose="02020603050405020304" pitchFamily="18" charset="0"/>
              <a:cs typeface="Times New Roman" panose="02020603050405020304" pitchFamily="18" charset="0"/>
            </a:endParaRPr>
          </a:p>
          <a:p>
            <a:endParaRPr lang="en-GB" sz="2400" b="1"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 </a:t>
            </a:r>
          </a:p>
        </p:txBody>
      </p:sp>
      <p:sp>
        <p:nvSpPr>
          <p:cNvPr id="20" name="Rectangle 19">
            <a:extLst>
              <a:ext uri="{FF2B5EF4-FFF2-40B4-BE49-F238E27FC236}">
                <a16:creationId xmlns:a16="http://schemas.microsoft.com/office/drawing/2014/main" xmlns="" id="{8FD4D18A-9D7E-45F4-A325-AF5B562C95F4}"/>
              </a:ext>
            </a:extLst>
          </p:cNvPr>
          <p:cNvSpPr/>
          <p:nvPr/>
        </p:nvSpPr>
        <p:spPr>
          <a:xfrm rot="5400000">
            <a:off x="5928224" y="581524"/>
            <a:ext cx="335551" cy="12217400"/>
          </a:xfrm>
          <a:prstGeom prst="rect">
            <a:avLst/>
          </a:prstGeom>
          <a:solidFill>
            <a:srgbClr val="FFBC12"/>
          </a:solidFill>
          <a:ln>
            <a:solidFill>
              <a:srgbClr val="FFB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537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AE5F7D6-535C-489C-8790-C984C72E1B43}"/>
              </a:ext>
            </a:extLst>
          </p:cNvPr>
          <p:cNvSpPr/>
          <p:nvPr/>
        </p:nvSpPr>
        <p:spPr>
          <a:xfrm>
            <a:off x="838200" y="659696"/>
            <a:ext cx="10515600" cy="5538608"/>
          </a:xfrm>
          <a:prstGeom prst="rect">
            <a:avLst/>
          </a:prstGeom>
          <a:solidFill>
            <a:srgbClr val="FFBC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597324" y="1178870"/>
            <a:ext cx="1922253" cy="1325563"/>
          </a:xfrm>
        </p:spPr>
        <p:txBody>
          <a:bodyPr>
            <a:normAutofit/>
          </a:bodyPr>
          <a:lstStyle/>
          <a:p>
            <a:r>
              <a:rPr lang="en-US" sz="5400" dirty="0">
                <a:solidFill>
                  <a:schemeClr val="bg1"/>
                </a:solidFill>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1362974" y="1178870"/>
            <a:ext cx="9783792" cy="3627721"/>
          </a:xfrm>
        </p:spPr>
        <p:txBody>
          <a:bodyPr>
            <a:noAutofit/>
          </a:bodyPr>
          <a:lstStyle/>
          <a:p>
            <a:pPr marL="0" indent="0">
              <a:buNone/>
            </a:pPr>
            <a:r>
              <a:rPr lang="en-GB" sz="2400" b="1" dirty="0">
                <a:latin typeface="Times New Roman" panose="02020603050405020304" pitchFamily="18" charset="0"/>
                <a:cs typeface="Times New Roman" panose="02020603050405020304" pitchFamily="18" charset="0"/>
              </a:rPr>
              <a:t>1979:</a:t>
            </a:r>
          </a:p>
          <a:p>
            <a:r>
              <a:rPr lang="en-GB" sz="2400" b="1" dirty="0">
                <a:latin typeface="Times New Roman" panose="02020603050405020304" pitchFamily="18" charset="0"/>
                <a:cs typeface="Times New Roman" panose="02020603050405020304" pitchFamily="18" charset="0"/>
              </a:rPr>
              <a:t>Article 15 of Section 2 of the Constitution reads: </a:t>
            </a:r>
          </a:p>
          <a:p>
            <a:pPr marL="0" indent="0">
              <a:buNone/>
            </a:pPr>
            <a:r>
              <a:rPr lang="en-GB" sz="2400" b="1" dirty="0">
                <a:latin typeface="Times New Roman" panose="02020603050405020304" pitchFamily="18" charset="0"/>
                <a:cs typeface="Times New Roman" panose="02020603050405020304" pitchFamily="18" charset="0"/>
              </a:rPr>
              <a:t>“The official language and script of Iran, the lingua franca of its people, is Persian. Official documents, correspondence, and texts, as well as text-books, must be in this language and script. However, the use of regional and tribal languages in the press and mass media, as well as for teaching of their literature in schools, is allowed in addition to Persian. </a:t>
            </a:r>
          </a:p>
          <a:p>
            <a:pPr marL="0" indent="0">
              <a:buNone/>
            </a:pPr>
            <a:endParaRPr lang="en-U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877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AE5F7D6-535C-489C-8790-C984C72E1B43}"/>
              </a:ext>
            </a:extLst>
          </p:cNvPr>
          <p:cNvSpPr/>
          <p:nvPr/>
        </p:nvSpPr>
        <p:spPr>
          <a:xfrm>
            <a:off x="838200" y="659696"/>
            <a:ext cx="10515600" cy="5538608"/>
          </a:xfrm>
          <a:prstGeom prst="rect">
            <a:avLst/>
          </a:prstGeom>
          <a:solidFill>
            <a:srgbClr val="FFBC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1597324" y="1178870"/>
            <a:ext cx="1922253" cy="1325563"/>
          </a:xfrm>
        </p:spPr>
        <p:txBody>
          <a:bodyPr>
            <a:normAutofit/>
          </a:bodyPr>
          <a:lstStyle/>
          <a:p>
            <a:r>
              <a:rPr lang="en-US" sz="5400" dirty="0">
                <a:solidFill>
                  <a:schemeClr val="bg1"/>
                </a:solidFill>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1362974" y="1178870"/>
            <a:ext cx="9783792" cy="3627721"/>
          </a:xfrm>
        </p:spPr>
        <p:txBody>
          <a:bodyPr>
            <a:noAutofit/>
          </a:bodyPr>
          <a:lstStyle/>
          <a:p>
            <a:pPr marL="0" indent="0">
              <a:buNone/>
            </a:pPr>
            <a:r>
              <a:rPr lang="en-GB" b="1" dirty="0">
                <a:latin typeface="Times New Roman" panose="02020603050405020304" pitchFamily="18" charset="0"/>
                <a:cs typeface="Times New Roman" panose="02020603050405020304" pitchFamily="18" charset="0"/>
              </a:rPr>
              <a:t>1979: “limited, restricted and controlled tolerance”  </a:t>
            </a:r>
          </a:p>
          <a:p>
            <a:pPr marL="0" indent="0">
              <a:buNone/>
            </a:pPr>
            <a:endParaRPr lang="en-GB" sz="2400" b="1" dirty="0">
              <a:latin typeface="Times New Roman" panose="02020603050405020304" pitchFamily="18" charset="0"/>
              <a:cs typeface="Times New Roman" panose="02020603050405020304" pitchFamily="18" charset="0"/>
            </a:endParaRPr>
          </a:p>
          <a:p>
            <a:pPr marL="0" indent="0">
              <a:buNone/>
            </a:pPr>
            <a:r>
              <a:rPr lang="en-GB" sz="2400" b="1" dirty="0">
                <a:latin typeface="Times New Roman" panose="02020603050405020304" pitchFamily="18" charset="0"/>
                <a:cs typeface="Times New Roman" panose="02020603050405020304" pitchFamily="18" charset="0"/>
              </a:rPr>
              <a:t>Article 15 of Section 2 of the Constitution reads: </a:t>
            </a:r>
          </a:p>
          <a:p>
            <a:pPr marL="0" indent="0">
              <a:buNone/>
            </a:pPr>
            <a:r>
              <a:rPr lang="en-GB" sz="2400" b="1" dirty="0">
                <a:latin typeface="Times New Roman" panose="02020603050405020304" pitchFamily="18" charset="0"/>
                <a:cs typeface="Times New Roman" panose="02020603050405020304" pitchFamily="18" charset="0"/>
              </a:rPr>
              <a:t>“The official language and script of Iran, the lingua franca of its people, is Persian. Official documents, correspondence, and texts, as well as text-books, must be in this language and script. However, the use of regional and tribal languages in the press and mass media, as well as for teaching of their literature in schools, is allowed in addition to Persian. </a:t>
            </a:r>
          </a:p>
          <a:p>
            <a:pPr marL="0" indent="0">
              <a:buNone/>
            </a:pP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4685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TotalTime>
  <Words>607</Words>
  <Application>Microsoft Macintosh PowerPoint</Application>
  <PresentationFormat>Widescreen</PresentationFormat>
  <Paragraphs>63</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Abadi</vt:lpstr>
      <vt:lpstr>Arial</vt:lpstr>
      <vt:lpstr>Calibri</vt:lpstr>
      <vt:lpstr>Calibri Light</vt:lpstr>
      <vt:lpstr>Times New Roman</vt:lpstr>
      <vt:lpstr>Office Theme</vt:lpstr>
      <vt:lpstr>  KURD-AKAD UK   The use of Kurdish language in Kurdistan and the Diaspora</vt:lpstr>
      <vt:lpstr>PowerPoint Presentation</vt:lpstr>
      <vt:lpstr>PowerPoint Presentation</vt:lpstr>
      <vt:lpstr>PowerPoint Presentation</vt:lpstr>
      <vt:lpstr>PowerPoint Presentation</vt:lpstr>
      <vt:lpstr>PowerPoint Presentation</vt:lpstr>
      <vt:lpstr>PowerPoint Presentation</vt:lpstr>
      <vt:lpstr>:</vt:lpstr>
      <vt:lpstr>:</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Dialect division in Kurdish from a linguistic and socio-political perspective</dc:title>
  <dc:creator>Claire Holland</dc:creator>
  <cp:lastModifiedBy>Microsoft Office User</cp:lastModifiedBy>
  <cp:revision>32</cp:revision>
  <dcterms:created xsi:type="dcterms:W3CDTF">2018-11-30T10:44:05Z</dcterms:created>
  <dcterms:modified xsi:type="dcterms:W3CDTF">2020-06-26T17:49:44Z</dcterms:modified>
</cp:coreProperties>
</file>